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3" r:id="rId2"/>
  </p:sldMasterIdLst>
  <p:notesMasterIdLst>
    <p:notesMasterId r:id="rId20"/>
  </p:notesMasterIdLst>
  <p:sldIdLst>
    <p:sldId id="289" r:id="rId3"/>
    <p:sldId id="2147472931" r:id="rId4"/>
    <p:sldId id="2147472928" r:id="rId5"/>
    <p:sldId id="2147472929" r:id="rId6"/>
    <p:sldId id="2147472930" r:id="rId7"/>
    <p:sldId id="2147472919" r:id="rId8"/>
    <p:sldId id="2147472932" r:id="rId9"/>
    <p:sldId id="4032" r:id="rId10"/>
    <p:sldId id="4034" r:id="rId11"/>
    <p:sldId id="2147472922" r:id="rId12"/>
    <p:sldId id="2147472933" r:id="rId13"/>
    <p:sldId id="2147472934" r:id="rId14"/>
    <p:sldId id="2147472927" r:id="rId15"/>
    <p:sldId id="4027" r:id="rId16"/>
    <p:sldId id="4028" r:id="rId17"/>
    <p:sldId id="4029" r:id="rId18"/>
    <p:sldId id="4030" r:id="rId19"/>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99CCFF"/>
    <a:srgbClr val="996600"/>
    <a:srgbClr val="71634E"/>
    <a:srgbClr val="CC3300"/>
    <a:srgbClr val="CCCCFF"/>
    <a:srgbClr val="FF5050"/>
    <a:srgbClr val="CCFFCC"/>
    <a:srgbClr val="FF7C80"/>
    <a:srgbClr val="EAA2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3792" autoAdjust="0"/>
  </p:normalViewPr>
  <p:slideViewPr>
    <p:cSldViewPr snapToGrid="0">
      <p:cViewPr>
        <p:scale>
          <a:sx n="66" d="100"/>
          <a:sy n="66" d="100"/>
        </p:scale>
        <p:origin x="344" y="-104"/>
      </p:cViewPr>
      <p:guideLst>
        <p:guide orient="horz" pos="2160"/>
        <p:guide pos="3840"/>
        <p:guide pos="312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D:\Genta\Projects\P23005_Chatbot\Tracker\output_excel\tracker_chatbot_gt85_202403_rapi.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22060909\AppData\Local\Microsoft\Windows\INetCache\Content.Outlook\IILGAYID\tracker_chatbot_gt85_202403_rapi.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btpn01-my.sharepoint.com/personal/22060412_btpn_com/Documents/Documents/R/20230721%20EB%20New%20Loan%20Checker%20(HANDOVER%20SANI)/20240521%20Use%20Case%20Workshe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1.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ID" b="1"/>
              <a:t>Avg Helpfulness</a:t>
            </a:r>
            <a:r>
              <a:rPr lang="en-ID" b="1" baseline="0"/>
              <a:t> Ratio</a:t>
            </a:r>
            <a:endParaRPr lang="en-ID"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v>Avg Helpfulness Ratio</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A97-4657-BB7A-9E44CCB3126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A97-4657-BB7A-9E44CCB31262}"/>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Deck!$C$45:$D$45</c:f>
              <c:strCache>
                <c:ptCount val="2"/>
                <c:pt idx="0">
                  <c:v>Don't Need to Check</c:v>
                </c:pt>
                <c:pt idx="1">
                  <c:v>Mandatory Check</c:v>
                </c:pt>
              </c:strCache>
            </c:strRef>
          </c:cat>
          <c:val>
            <c:numRef>
              <c:f>Deck!$C$46:$D$46</c:f>
              <c:numCache>
                <c:formatCode>0.00%</c:formatCode>
                <c:ptCount val="2"/>
                <c:pt idx="0">
                  <c:v>0.80909999999999993</c:v>
                </c:pt>
                <c:pt idx="1">
                  <c:v>0.19090000000000007</c:v>
                </c:pt>
              </c:numCache>
            </c:numRef>
          </c:val>
          <c:extLst>
            <c:ext xmlns:c16="http://schemas.microsoft.com/office/drawing/2014/chart" uri="{C3380CC4-5D6E-409C-BE32-E72D297353CC}">
              <c16:uniqueId val="{00000004-9A97-4657-BB7A-9E44CCB31262}"/>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D"/>
              <a:t>Daily Manhour (in Minutes)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Deck!$F$41:$H$41</c:f>
              <c:strCache>
                <c:ptCount val="3"/>
                <c:pt idx="0">
                  <c:v>Avg Manhour Before Model (Nov 23 - Jan 24)</c:v>
                </c:pt>
                <c:pt idx="1">
                  <c:v>Avg Manhour Before Model (March 2024)</c:v>
                </c:pt>
                <c:pt idx="2">
                  <c:v>Avg Manhour After Model (March 2024)</c:v>
                </c:pt>
              </c:strCache>
            </c:strRef>
          </c:tx>
          <c:spPr>
            <a:solidFill>
              <a:schemeClr val="accent4"/>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B49D-4E96-AAFC-3D9C754D352D}"/>
              </c:ext>
            </c:extLst>
          </c:dPt>
          <c:dPt>
            <c:idx val="1"/>
            <c:invertIfNegative val="0"/>
            <c:bubble3D val="0"/>
            <c:spPr>
              <a:solidFill>
                <a:srgbClr val="00B050"/>
              </a:solidFill>
              <a:ln>
                <a:noFill/>
              </a:ln>
              <a:effectLst/>
            </c:spPr>
            <c:extLst>
              <c:ext xmlns:c16="http://schemas.microsoft.com/office/drawing/2014/chart" uri="{C3380CC4-5D6E-409C-BE32-E72D297353CC}">
                <c16:uniqueId val="{00000003-B49D-4E96-AAFC-3D9C754D352D}"/>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(Deck!$F$41,Deck!$H$41)</c:f>
              <c:strCache>
                <c:ptCount val="2"/>
                <c:pt idx="0">
                  <c:v>Avg Manhour Before Model (Nov 23 - Jan 24)</c:v>
                </c:pt>
                <c:pt idx="1">
                  <c:v>Avg Manhour After Model (March 2024)</c:v>
                </c:pt>
              </c:strCache>
              <c:extLst/>
            </c:strRef>
          </c:cat>
          <c:val>
            <c:numRef>
              <c:f>(Deck!$F$42,Deck!$H$42)</c:f>
              <c:numCache>
                <c:formatCode>_(* #,##0_);_(* \(#,##0\);_(* "-"_);_(@_)</c:formatCode>
                <c:ptCount val="2"/>
                <c:pt idx="0" formatCode="General">
                  <c:v>94</c:v>
                </c:pt>
                <c:pt idx="1">
                  <c:v>31.269354838709678</c:v>
                </c:pt>
              </c:numCache>
              <c:extLst/>
            </c:numRef>
          </c:val>
          <c:extLst>
            <c:ext xmlns:c16="http://schemas.microsoft.com/office/drawing/2014/chart" uri="{C3380CC4-5D6E-409C-BE32-E72D297353CC}">
              <c16:uniqueId val="{00000004-B49D-4E96-AAFC-3D9C754D352D}"/>
            </c:ext>
          </c:extLst>
        </c:ser>
        <c:dLbls>
          <c:showLegendKey val="0"/>
          <c:showVal val="0"/>
          <c:showCatName val="0"/>
          <c:showSerName val="0"/>
          <c:showPercent val="0"/>
          <c:showBubbleSize val="0"/>
        </c:dLbls>
        <c:gapWidth val="219"/>
        <c:overlap val="-27"/>
        <c:axId val="1740973519"/>
        <c:axId val="1740975919"/>
      </c:barChart>
      <c:catAx>
        <c:axId val="17409735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0975919"/>
        <c:crosses val="autoZero"/>
        <c:auto val="1"/>
        <c:lblAlgn val="ctr"/>
        <c:lblOffset val="100"/>
        <c:noMultiLvlLbl val="0"/>
      </c:catAx>
      <c:valAx>
        <c:axId val="1740975919"/>
        <c:scaling>
          <c:orientation val="minMax"/>
          <c:max val="2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09735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3919-4F0D-882C-E874F091FB3F}"/>
              </c:ext>
            </c:extLst>
          </c:dPt>
          <c:dPt>
            <c:idx val="1"/>
            <c:invertIfNegative val="0"/>
            <c:bubble3D val="0"/>
            <c:spPr>
              <a:solidFill>
                <a:schemeClr val="tx1">
                  <a:lumMod val="90000"/>
                  <a:lumOff val="10000"/>
                </a:schemeClr>
              </a:solidFill>
              <a:ln>
                <a:noFill/>
              </a:ln>
              <a:effectLst/>
            </c:spPr>
            <c:extLst>
              <c:ext xmlns:c16="http://schemas.microsoft.com/office/drawing/2014/chart" uri="{C3380CC4-5D6E-409C-BE32-E72D297353CC}">
                <c16:uniqueId val="{00000003-3919-4F0D-882C-E874F091FB3F}"/>
              </c:ext>
            </c:extLst>
          </c:dPt>
          <c:dLbls>
            <c:dLbl>
              <c:idx val="0"/>
              <c:layout>
                <c:manualLayout>
                  <c:x val="-5.0925337632079971E-17"/>
                  <c:y val="0.25462962962962954"/>
                </c:manualLayout>
              </c:layout>
              <c:tx>
                <c:rich>
                  <a:bodyPr/>
                  <a:lstStyle/>
                  <a:p>
                    <a:fld id="{6928D6C4-62CF-47D5-BF68-4F78EABC04C2}" type="CELLRANGE">
                      <a:rPr lang="en-US">
                        <a:solidFill>
                          <a:schemeClr val="tx1"/>
                        </a:solidFill>
                      </a:rPr>
                      <a:pPr/>
                      <a:t>[CELLRANGE]</a:t>
                    </a:fld>
                    <a:endParaRPr lang="en-US" baseline="0" dirty="0">
                      <a:solidFill>
                        <a:schemeClr val="tx1"/>
                      </a:solidFill>
                    </a:endParaRPr>
                  </a:p>
                  <a:p>
                    <a:fld id="{9D851FC7-E08F-4279-975D-5561C1697C6F}" type="VALUE">
                      <a:rPr lang="en-US" smtClean="0">
                        <a:solidFill>
                          <a:schemeClr val="tx1"/>
                        </a:solidFill>
                      </a:rPr>
                      <a:pPr/>
                      <a:t>[VALUE]</a:t>
                    </a:fld>
                    <a:endParaRPr lang="en-US" dirty="0">
                      <a:solidFill>
                        <a:schemeClr val="tx1"/>
                      </a:solidFill>
                    </a:endParaRPr>
                  </a:p>
                  <a:p>
                    <a:r>
                      <a:rPr lang="en-US" dirty="0">
                        <a:solidFill>
                          <a:schemeClr val="tx1"/>
                        </a:solidFill>
                      </a:rPr>
                      <a:t>(643 takers)</a:t>
                    </a:r>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3919-4F0D-882C-E874F091FB3F}"/>
                </c:ext>
              </c:extLst>
            </c:dLbl>
            <c:dLbl>
              <c:idx val="1"/>
              <c:layout>
                <c:manualLayout>
                  <c:x val="2.7777777777777779E-3"/>
                  <c:y val="0.29166666666666669"/>
                </c:manualLayout>
              </c:layout>
              <c:tx>
                <c:rich>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fld id="{50BDD354-2C25-4CD2-B57D-D39674E25A8C}" type="CELLRANGE">
                      <a:rPr lang="en-US" sz="800">
                        <a:solidFill>
                          <a:schemeClr val="bg1"/>
                        </a:solidFill>
                      </a:rPr>
                      <a:pPr>
                        <a:defRPr sz="800">
                          <a:solidFill>
                            <a:schemeClr val="bg1"/>
                          </a:solidFill>
                        </a:defRPr>
                      </a:pPr>
                      <a:t>[CELLRANGE]</a:t>
                    </a:fld>
                    <a:endParaRPr lang="en-US" sz="800" baseline="0" dirty="0">
                      <a:solidFill>
                        <a:schemeClr val="bg1"/>
                      </a:solidFill>
                    </a:endParaRPr>
                  </a:p>
                  <a:p>
                    <a:pPr>
                      <a:defRPr sz="800">
                        <a:solidFill>
                          <a:schemeClr val="bg1"/>
                        </a:solidFill>
                      </a:defRPr>
                    </a:pPr>
                    <a:fld id="{FCA6FABF-520B-4D04-A13B-A2FB2D0C29E9}" type="VALUE">
                      <a:rPr lang="en-US" sz="800" smtClean="0">
                        <a:solidFill>
                          <a:schemeClr val="bg1"/>
                        </a:solidFill>
                      </a:rPr>
                      <a:pPr>
                        <a:defRPr sz="800">
                          <a:solidFill>
                            <a:schemeClr val="bg1"/>
                          </a:solidFill>
                        </a:defRPr>
                      </a:pPr>
                      <a:t>[VALUE]</a:t>
                    </a:fld>
                    <a:endParaRPr lang="en-US" sz="800" dirty="0">
                      <a:solidFill>
                        <a:schemeClr val="bg1"/>
                      </a:solidFill>
                    </a:endParaRPr>
                  </a:p>
                  <a:p>
                    <a:pPr>
                      <a:defRPr sz="800">
                        <a:solidFill>
                          <a:schemeClr val="bg1"/>
                        </a:solidFill>
                      </a:defRPr>
                    </a:pPr>
                    <a:r>
                      <a:rPr lang="en-US" sz="800" dirty="0">
                        <a:solidFill>
                          <a:schemeClr val="bg1"/>
                        </a:solidFill>
                      </a:rPr>
                      <a:t>(664 takers)</a:t>
                    </a:r>
                  </a:p>
                </c:rich>
              </c:tx>
              <c:numFmt formatCode="&quot;IDR &quot;#,,,&quot;bio&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3919-4F0D-882C-E874F091FB3F}"/>
                </c:ext>
              </c:extLst>
            </c:dLbl>
            <c:numFmt formatCode="&quot;IDR &quot;#,,,&quot;bio&quot;;;"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'[20240521 Use Case Worksheet.xlsx]Sep23'!$A$13:$A$14</c:f>
              <c:strCache>
                <c:ptCount val="2"/>
                <c:pt idx="0">
                  <c:v>Decile 1-3</c:v>
                </c:pt>
                <c:pt idx="1">
                  <c:v>Decile 4-10</c:v>
                </c:pt>
              </c:strCache>
            </c:strRef>
          </c:cat>
          <c:val>
            <c:numRef>
              <c:f>'[20240521 Use Case Worksheet.xlsx]Sep23'!$E$13:$E$14</c:f>
              <c:numCache>
                <c:formatCode>_(* #,##0_);_(* \(#,##0\);_(* "-"_);_(@_)</c:formatCode>
                <c:ptCount val="2"/>
                <c:pt idx="0">
                  <c:v>26714819000</c:v>
                </c:pt>
                <c:pt idx="1">
                  <c:v>29290840000</c:v>
                </c:pt>
              </c:numCache>
            </c:numRef>
          </c:val>
          <c:extLst>
            <c:ext xmlns:c15="http://schemas.microsoft.com/office/drawing/2012/chart" uri="{02D57815-91ED-43cb-92C2-25804820EDAC}">
              <c15:datalabelsRange>
                <c15:f>'[20240521 Use Case Worksheet.xlsx]Sep23'!$G$13:$G$14</c15:f>
                <c15:dlblRangeCache>
                  <c:ptCount val="2"/>
                  <c:pt idx="0">
                    <c:v>48%</c:v>
                  </c:pt>
                  <c:pt idx="1">
                    <c:v>52%</c:v>
                  </c:pt>
                </c15:dlblRangeCache>
              </c15:datalabelsRange>
            </c:ext>
            <c:ext xmlns:c16="http://schemas.microsoft.com/office/drawing/2014/chart" uri="{C3380CC4-5D6E-409C-BE32-E72D297353CC}">
              <c16:uniqueId val="{00000004-3919-4F0D-882C-E874F091FB3F}"/>
            </c:ext>
          </c:extLst>
        </c:ser>
        <c:dLbls>
          <c:showLegendKey val="0"/>
          <c:showVal val="0"/>
          <c:showCatName val="0"/>
          <c:showSerName val="0"/>
          <c:showPercent val="0"/>
          <c:showBubbleSize val="0"/>
        </c:dLbls>
        <c:gapWidth val="219"/>
        <c:overlap val="-27"/>
        <c:axId val="794855608"/>
        <c:axId val="794865688"/>
      </c:barChart>
      <c:catAx>
        <c:axId val="794855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4865688"/>
        <c:crosses val="autoZero"/>
        <c:auto val="1"/>
        <c:lblAlgn val="ctr"/>
        <c:lblOffset val="100"/>
        <c:noMultiLvlLbl val="0"/>
      </c:catAx>
      <c:valAx>
        <c:axId val="794865688"/>
        <c:scaling>
          <c:orientation val="minMax"/>
          <c:max val="40000000000"/>
        </c:scaling>
        <c:delete val="1"/>
        <c:axPos val="l"/>
        <c:numFmt formatCode="#,,,&quot;m&quot;;;" sourceLinked="0"/>
        <c:majorTickMark val="out"/>
        <c:minorTickMark val="none"/>
        <c:tickLblPos val="nextTo"/>
        <c:crossAx val="794855608"/>
        <c:crosses val="autoZero"/>
        <c:crossBetween val="between"/>
        <c:majorUnit val="2000000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537769977484557"/>
          <c:y val="0.10838989548370882"/>
          <c:w val="0.83276970327361488"/>
          <c:h val="0.82176806574139671"/>
        </c:manualLayout>
      </c:layout>
      <c:barChart>
        <c:barDir val="bar"/>
        <c:grouping val="clustered"/>
        <c:varyColors val="0"/>
        <c:ser>
          <c:idx val="0"/>
          <c:order val="0"/>
          <c:tx>
            <c:strRef>
              <c:f>'Monitor (2)'!$C$21</c:f>
              <c:strCache>
                <c:ptCount val="1"/>
                <c:pt idx="0">
                  <c:v>Total Leads</c:v>
                </c:pt>
              </c:strCache>
            </c:strRef>
          </c:tx>
          <c:spPr>
            <a:solidFill>
              <a:schemeClr val="accent1"/>
            </a:solidFill>
            <a:ln>
              <a:noFill/>
            </a:ln>
            <a:effectLst/>
          </c:spPr>
          <c:invertIfNegative val="0"/>
          <c:dPt>
            <c:idx val="0"/>
            <c:invertIfNegative val="0"/>
            <c:bubble3D val="0"/>
            <c:spPr>
              <a:solidFill>
                <a:srgbClr val="92D050"/>
              </a:solidFill>
              <a:ln>
                <a:noFill/>
              </a:ln>
              <a:effectLst/>
            </c:spPr>
            <c:extLst>
              <c:ext xmlns:c16="http://schemas.microsoft.com/office/drawing/2014/chart" uri="{C3380CC4-5D6E-409C-BE32-E72D297353CC}">
                <c16:uniqueId val="{00000001-6A18-4D9E-A34A-A357629961A7}"/>
              </c:ext>
            </c:extLst>
          </c:dPt>
          <c:dPt>
            <c:idx val="1"/>
            <c:invertIfNegative val="0"/>
            <c:bubble3D val="0"/>
            <c:spPr>
              <a:solidFill>
                <a:srgbClr val="FFC000"/>
              </a:solidFill>
              <a:ln>
                <a:noFill/>
              </a:ln>
              <a:effectLst/>
            </c:spPr>
            <c:extLst>
              <c:ext xmlns:c16="http://schemas.microsoft.com/office/drawing/2014/chart" uri="{C3380CC4-5D6E-409C-BE32-E72D297353CC}">
                <c16:uniqueId val="{00000003-6A18-4D9E-A34A-A357629961A7}"/>
              </c:ext>
            </c:extLst>
          </c:dPt>
          <c:dPt>
            <c:idx val="2"/>
            <c:invertIfNegative val="0"/>
            <c:bubble3D val="0"/>
            <c:spPr>
              <a:solidFill>
                <a:srgbClr val="92D050"/>
              </a:solidFill>
              <a:ln>
                <a:noFill/>
              </a:ln>
              <a:effectLst/>
            </c:spPr>
            <c:extLst>
              <c:ext xmlns:c16="http://schemas.microsoft.com/office/drawing/2014/chart" uri="{C3380CC4-5D6E-409C-BE32-E72D297353CC}">
                <c16:uniqueId val="{00000005-6A18-4D9E-A34A-A357629961A7}"/>
              </c:ext>
            </c:extLst>
          </c:dPt>
          <c:dPt>
            <c:idx val="3"/>
            <c:invertIfNegative val="0"/>
            <c:bubble3D val="0"/>
            <c:spPr>
              <a:solidFill>
                <a:srgbClr val="FFC000"/>
              </a:solidFill>
              <a:ln>
                <a:noFill/>
              </a:ln>
              <a:effectLst/>
            </c:spPr>
            <c:extLst>
              <c:ext xmlns:c16="http://schemas.microsoft.com/office/drawing/2014/chart" uri="{C3380CC4-5D6E-409C-BE32-E72D297353CC}">
                <c16:uniqueId val="{00000007-6A18-4D9E-A34A-A357629961A7}"/>
              </c:ext>
            </c:extLst>
          </c:dPt>
          <c:dPt>
            <c:idx val="4"/>
            <c:invertIfNegative val="0"/>
            <c:bubble3D val="0"/>
            <c:spPr>
              <a:solidFill>
                <a:srgbClr val="92D050"/>
              </a:solidFill>
              <a:ln>
                <a:noFill/>
              </a:ln>
              <a:effectLst/>
            </c:spPr>
            <c:extLst>
              <c:ext xmlns:c16="http://schemas.microsoft.com/office/drawing/2014/chart" uri="{C3380CC4-5D6E-409C-BE32-E72D297353CC}">
                <c16:uniqueId val="{00000009-6A18-4D9E-A34A-A357629961A7}"/>
              </c:ext>
            </c:extLst>
          </c:dPt>
          <c:dPt>
            <c:idx val="5"/>
            <c:invertIfNegative val="0"/>
            <c:bubble3D val="0"/>
            <c:spPr>
              <a:solidFill>
                <a:srgbClr val="FFC000"/>
              </a:solidFill>
              <a:ln>
                <a:noFill/>
              </a:ln>
              <a:effectLst/>
            </c:spPr>
            <c:extLst>
              <c:ext xmlns:c16="http://schemas.microsoft.com/office/drawing/2014/chart" uri="{C3380CC4-5D6E-409C-BE32-E72D297353CC}">
                <c16:uniqueId val="{0000000B-6A18-4D9E-A34A-A357629961A7}"/>
              </c:ext>
            </c:extLst>
          </c:dPt>
          <c:dPt>
            <c:idx val="6"/>
            <c:invertIfNegative val="0"/>
            <c:bubble3D val="0"/>
            <c:spPr>
              <a:solidFill>
                <a:srgbClr val="92D050"/>
              </a:solidFill>
              <a:ln>
                <a:noFill/>
              </a:ln>
              <a:effectLst/>
            </c:spPr>
            <c:extLst>
              <c:ext xmlns:c16="http://schemas.microsoft.com/office/drawing/2014/chart" uri="{C3380CC4-5D6E-409C-BE32-E72D297353CC}">
                <c16:uniqueId val="{0000000D-6A18-4D9E-A34A-A357629961A7}"/>
              </c:ext>
            </c:extLst>
          </c:dPt>
          <c:dPt>
            <c:idx val="7"/>
            <c:invertIfNegative val="0"/>
            <c:bubble3D val="0"/>
            <c:spPr>
              <a:solidFill>
                <a:srgbClr val="FFC000"/>
              </a:solidFill>
              <a:ln>
                <a:noFill/>
              </a:ln>
              <a:effectLst/>
            </c:spPr>
            <c:extLst>
              <c:ext xmlns:c16="http://schemas.microsoft.com/office/drawing/2014/chart" uri="{C3380CC4-5D6E-409C-BE32-E72D297353CC}">
                <c16:uniqueId val="{0000000F-6A18-4D9E-A34A-A357629961A7}"/>
              </c:ext>
            </c:extLst>
          </c:dPt>
          <c:dPt>
            <c:idx val="8"/>
            <c:invertIfNegative val="0"/>
            <c:bubble3D val="0"/>
            <c:spPr>
              <a:solidFill>
                <a:srgbClr val="92D050"/>
              </a:solidFill>
              <a:ln>
                <a:noFill/>
              </a:ln>
              <a:effectLst/>
            </c:spPr>
            <c:extLst>
              <c:ext xmlns:c16="http://schemas.microsoft.com/office/drawing/2014/chart" uri="{C3380CC4-5D6E-409C-BE32-E72D297353CC}">
                <c16:uniqueId val="{00000011-6A18-4D9E-A34A-A357629961A7}"/>
              </c:ext>
            </c:extLst>
          </c:dPt>
          <c:dPt>
            <c:idx val="9"/>
            <c:invertIfNegative val="0"/>
            <c:bubble3D val="0"/>
            <c:spPr>
              <a:solidFill>
                <a:srgbClr val="FFC000"/>
              </a:solidFill>
              <a:ln>
                <a:noFill/>
              </a:ln>
              <a:effectLst/>
            </c:spPr>
            <c:extLst>
              <c:ext xmlns:c16="http://schemas.microsoft.com/office/drawing/2014/chart" uri="{C3380CC4-5D6E-409C-BE32-E72D297353CC}">
                <c16:uniqueId val="{00000013-6A18-4D9E-A34A-A357629961A7}"/>
              </c:ext>
            </c:extLst>
          </c:dPt>
          <c:dLbls>
            <c:dLbl>
              <c:idx val="1"/>
              <c:layout>
                <c:manualLayout>
                  <c:x val="-5.8055555619046011E-2"/>
                  <c:y val="-1.3746698091796706E-1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A18-4D9E-A34A-A357629961A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'Monitor (2)'!$A$22:$B$31</c:f>
              <c:multiLvlStrCache>
                <c:ptCount val="10"/>
                <c:lvl>
                  <c:pt idx="0">
                    <c:v>Leads</c:v>
                  </c:pt>
                  <c:pt idx="1">
                    <c:v>CG</c:v>
                  </c:pt>
                  <c:pt idx="2">
                    <c:v>Leads</c:v>
                  </c:pt>
                  <c:pt idx="3">
                    <c:v>CG</c:v>
                  </c:pt>
                  <c:pt idx="4">
                    <c:v>Leads</c:v>
                  </c:pt>
                  <c:pt idx="5">
                    <c:v>CG</c:v>
                  </c:pt>
                  <c:pt idx="6">
                    <c:v>Leads</c:v>
                  </c:pt>
                  <c:pt idx="7">
                    <c:v>CG</c:v>
                  </c:pt>
                  <c:pt idx="8">
                    <c:v>Leads</c:v>
                  </c:pt>
                  <c:pt idx="9">
                    <c:v>CG</c:v>
                  </c:pt>
                </c:lvl>
                <c:lvl>
                  <c:pt idx="0">
                    <c:v>Total</c:v>
                  </c:pt>
                  <c:pt idx="2">
                    <c:v>Mutual Fund</c:v>
                  </c:pt>
                  <c:pt idx="4">
                    <c:v>FCY</c:v>
                  </c:pt>
                  <c:pt idx="6">
                    <c:v>BA</c:v>
                  </c:pt>
                  <c:pt idx="8">
                    <c:v>Bonds</c:v>
                  </c:pt>
                </c:lvl>
              </c:multiLvlStrCache>
            </c:multiLvlStrRef>
          </c:cat>
          <c:val>
            <c:numRef>
              <c:f>'Monitor (2)'!$C$22:$C$31</c:f>
              <c:numCache>
                <c:formatCode>_(* #,##0_);_(* \(#,##0\);_(* "-"_);_(@_)</c:formatCode>
                <c:ptCount val="10"/>
                <c:pt idx="0">
                  <c:v>8394</c:v>
                </c:pt>
                <c:pt idx="1">
                  <c:v>17716</c:v>
                </c:pt>
                <c:pt idx="2">
                  <c:v>2387</c:v>
                </c:pt>
                <c:pt idx="3">
                  <c:v>12797</c:v>
                </c:pt>
                <c:pt idx="4">
                  <c:v>2107</c:v>
                </c:pt>
                <c:pt idx="5">
                  <c:v>1203</c:v>
                </c:pt>
                <c:pt idx="6">
                  <c:v>878</c:v>
                </c:pt>
                <c:pt idx="7">
                  <c:v>1845</c:v>
                </c:pt>
                <c:pt idx="8">
                  <c:v>3022</c:v>
                </c:pt>
                <c:pt idx="9">
                  <c:v>1871</c:v>
                </c:pt>
              </c:numCache>
            </c:numRef>
          </c:val>
          <c:extLst>
            <c:ext xmlns:c16="http://schemas.microsoft.com/office/drawing/2014/chart" uri="{C3380CC4-5D6E-409C-BE32-E72D297353CC}">
              <c16:uniqueId val="{00000014-6A18-4D9E-A34A-A357629961A7}"/>
            </c:ext>
          </c:extLst>
        </c:ser>
        <c:dLbls>
          <c:showLegendKey val="0"/>
          <c:showVal val="0"/>
          <c:showCatName val="0"/>
          <c:showSerName val="0"/>
          <c:showPercent val="0"/>
          <c:showBubbleSize val="0"/>
        </c:dLbls>
        <c:gapWidth val="182"/>
        <c:axId val="435144335"/>
        <c:axId val="435140015"/>
      </c:barChart>
      <c:barChart>
        <c:barDir val="bar"/>
        <c:grouping val="clustered"/>
        <c:varyColors val="0"/>
        <c:ser>
          <c:idx val="1"/>
          <c:order val="1"/>
          <c:tx>
            <c:strRef>
              <c:f>'Monitor (2)'!$D$21</c:f>
              <c:strCache>
                <c:ptCount val="1"/>
                <c:pt idx="0">
                  <c:v>Total Taker Amount</c:v>
                </c:pt>
              </c:strCache>
            </c:strRef>
          </c:tx>
          <c:spPr>
            <a:solidFill>
              <a:schemeClr val="accent2"/>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16-6A18-4D9E-A34A-A357629961A7}"/>
              </c:ext>
            </c:extLst>
          </c:dPt>
          <c:dPt>
            <c:idx val="2"/>
            <c:invertIfNegative val="0"/>
            <c:bubble3D val="0"/>
            <c:spPr>
              <a:solidFill>
                <a:schemeClr val="accent6"/>
              </a:solidFill>
              <a:ln>
                <a:noFill/>
              </a:ln>
              <a:effectLst/>
            </c:spPr>
            <c:extLst>
              <c:ext xmlns:c16="http://schemas.microsoft.com/office/drawing/2014/chart" uri="{C3380CC4-5D6E-409C-BE32-E72D297353CC}">
                <c16:uniqueId val="{00000018-6A18-4D9E-A34A-A357629961A7}"/>
              </c:ext>
            </c:extLst>
          </c:dPt>
          <c:dPt>
            <c:idx val="4"/>
            <c:invertIfNegative val="0"/>
            <c:bubble3D val="0"/>
            <c:spPr>
              <a:solidFill>
                <a:schemeClr val="accent6"/>
              </a:solidFill>
              <a:ln>
                <a:noFill/>
              </a:ln>
              <a:effectLst/>
            </c:spPr>
            <c:extLst>
              <c:ext xmlns:c16="http://schemas.microsoft.com/office/drawing/2014/chart" uri="{C3380CC4-5D6E-409C-BE32-E72D297353CC}">
                <c16:uniqueId val="{0000001A-6A18-4D9E-A34A-A357629961A7}"/>
              </c:ext>
            </c:extLst>
          </c:dPt>
          <c:dPt>
            <c:idx val="6"/>
            <c:invertIfNegative val="0"/>
            <c:bubble3D val="0"/>
            <c:spPr>
              <a:solidFill>
                <a:schemeClr val="accent6"/>
              </a:solidFill>
              <a:ln>
                <a:noFill/>
              </a:ln>
              <a:effectLst/>
            </c:spPr>
            <c:extLst>
              <c:ext xmlns:c16="http://schemas.microsoft.com/office/drawing/2014/chart" uri="{C3380CC4-5D6E-409C-BE32-E72D297353CC}">
                <c16:uniqueId val="{0000001C-6A18-4D9E-A34A-A357629961A7}"/>
              </c:ext>
            </c:extLst>
          </c:dPt>
          <c:dPt>
            <c:idx val="8"/>
            <c:invertIfNegative val="0"/>
            <c:bubble3D val="0"/>
            <c:spPr>
              <a:solidFill>
                <a:schemeClr val="accent6"/>
              </a:solidFill>
              <a:ln>
                <a:noFill/>
              </a:ln>
              <a:effectLst/>
            </c:spPr>
            <c:extLst>
              <c:ext xmlns:c16="http://schemas.microsoft.com/office/drawing/2014/chart" uri="{C3380CC4-5D6E-409C-BE32-E72D297353CC}">
                <c16:uniqueId val="{0000001E-6A18-4D9E-A34A-A357629961A7}"/>
              </c:ext>
            </c:extLst>
          </c:dPt>
          <c:dLbls>
            <c:numFmt formatCode="[&gt;=6]##.##,,,&quot;B&quot;;General"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'Monitor (2)'!$B$22:$B$31</c:f>
              <c:strCache>
                <c:ptCount val="10"/>
                <c:pt idx="0">
                  <c:v>Leads</c:v>
                </c:pt>
                <c:pt idx="1">
                  <c:v>CG</c:v>
                </c:pt>
                <c:pt idx="2">
                  <c:v>Leads</c:v>
                </c:pt>
                <c:pt idx="3">
                  <c:v>CG</c:v>
                </c:pt>
                <c:pt idx="4">
                  <c:v>Leads</c:v>
                </c:pt>
                <c:pt idx="5">
                  <c:v>CG</c:v>
                </c:pt>
                <c:pt idx="6">
                  <c:v>Leads</c:v>
                </c:pt>
                <c:pt idx="7">
                  <c:v>CG</c:v>
                </c:pt>
                <c:pt idx="8">
                  <c:v>Leads</c:v>
                </c:pt>
                <c:pt idx="9">
                  <c:v>CG</c:v>
                </c:pt>
              </c:strCache>
            </c:strRef>
          </c:cat>
          <c:val>
            <c:numRef>
              <c:f>'Monitor (2)'!$D$22:$D$31</c:f>
              <c:numCache>
                <c:formatCode>_-* #,##0.00_-;\-* #,##0.00_-;_-* "-"_-;_-@_-</c:formatCode>
                <c:ptCount val="10"/>
                <c:pt idx="0">
                  <c:v>45300769603.616898</c:v>
                </c:pt>
                <c:pt idx="1">
                  <c:v>6478331933.0749998</c:v>
                </c:pt>
                <c:pt idx="2">
                  <c:v>3760900000</c:v>
                </c:pt>
                <c:pt idx="3">
                  <c:v>5991000</c:v>
                </c:pt>
                <c:pt idx="4">
                  <c:v>684474603.61689997</c:v>
                </c:pt>
                <c:pt idx="5">
                  <c:v>117293293.07499999</c:v>
                </c:pt>
                <c:pt idx="6">
                  <c:v>610000000</c:v>
                </c:pt>
                <c:pt idx="7">
                  <c:v>1155007640</c:v>
                </c:pt>
                <c:pt idx="8">
                  <c:v>40245395000</c:v>
                </c:pt>
                <c:pt idx="9">
                  <c:v>5200040000</c:v>
                </c:pt>
              </c:numCache>
            </c:numRef>
          </c:val>
          <c:extLst>
            <c:ext xmlns:c16="http://schemas.microsoft.com/office/drawing/2014/chart" uri="{C3380CC4-5D6E-409C-BE32-E72D297353CC}">
              <c16:uniqueId val="{0000001F-6A18-4D9E-A34A-A357629961A7}"/>
            </c:ext>
          </c:extLst>
        </c:ser>
        <c:dLbls>
          <c:showLegendKey val="0"/>
          <c:showVal val="0"/>
          <c:showCatName val="0"/>
          <c:showSerName val="0"/>
          <c:showPercent val="0"/>
          <c:showBubbleSize val="0"/>
        </c:dLbls>
        <c:gapWidth val="182"/>
        <c:axId val="435112655"/>
        <c:axId val="435120335"/>
      </c:barChart>
      <c:catAx>
        <c:axId val="435144335"/>
        <c:scaling>
          <c:orientation val="minMax"/>
        </c:scaling>
        <c:delete val="0"/>
        <c:axPos val="r"/>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140015"/>
        <c:crosses val="autoZero"/>
        <c:auto val="1"/>
        <c:lblAlgn val="ctr"/>
        <c:lblOffset val="100"/>
        <c:noMultiLvlLbl val="0"/>
      </c:catAx>
      <c:valAx>
        <c:axId val="435140015"/>
        <c:scaling>
          <c:orientation val="maxMin"/>
          <c:min val="-20000"/>
        </c:scaling>
        <c:delete val="0"/>
        <c:axPos val="b"/>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144335"/>
        <c:crosses val="autoZero"/>
        <c:crossBetween val="between"/>
      </c:valAx>
      <c:valAx>
        <c:axId val="435120335"/>
        <c:scaling>
          <c:orientation val="minMax"/>
          <c:max val="46000000000"/>
          <c:min val="-46000000000"/>
        </c:scaling>
        <c:delete val="0"/>
        <c:axPos val="t"/>
        <c:numFmt formatCode="_-* #,##0.00_-;\-* #,##0.00_-;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5112655"/>
        <c:crosses val="max"/>
        <c:crossBetween val="between"/>
      </c:valAx>
      <c:catAx>
        <c:axId val="435112655"/>
        <c:scaling>
          <c:orientation val="minMax"/>
        </c:scaling>
        <c:delete val="1"/>
        <c:axPos val="l"/>
        <c:numFmt formatCode="General" sourceLinked="1"/>
        <c:majorTickMark val="out"/>
        <c:minorTickMark val="none"/>
        <c:tickLblPos val="nextTo"/>
        <c:crossAx val="435120335"/>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0.03846</cdr:x>
      <cdr:y>0.02773</cdr:y>
    </cdr:from>
    <cdr:to>
      <cdr:x>0.96546</cdr:x>
      <cdr:y>0.98994</cdr:y>
    </cdr:to>
    <cdr:grpSp>
      <cdr:nvGrpSpPr>
        <cdr:cNvPr id="5" name="Group 4">
          <a:extLst xmlns:a="http://schemas.openxmlformats.org/drawingml/2006/main">
            <a:ext uri="{FF2B5EF4-FFF2-40B4-BE49-F238E27FC236}">
              <a16:creationId xmlns:a16="http://schemas.microsoft.com/office/drawing/2014/main" id="{F8955F25-840F-2FC3-44D3-001FA4F82F84}"/>
            </a:ext>
          </a:extLst>
        </cdr:cNvPr>
        <cdr:cNvGrpSpPr/>
      </cdr:nvGrpSpPr>
      <cdr:grpSpPr>
        <a:xfrm xmlns:a="http://schemas.openxmlformats.org/drawingml/2006/main">
          <a:off x="355702" y="93934"/>
          <a:ext cx="8573470" cy="3259429"/>
          <a:chOff x="264536" y="96409"/>
          <a:chExt cx="6210260" cy="3152778"/>
        </a:xfrm>
      </cdr:grpSpPr>
      <cdr:sp macro="" textlink="">
        <cdr:nvSpPr>
          <cdr:cNvPr id="2" name="Rectangle 1">
            <a:extLst xmlns:a="http://schemas.openxmlformats.org/drawingml/2006/main">
              <a:ext uri="{FF2B5EF4-FFF2-40B4-BE49-F238E27FC236}">
                <a16:creationId xmlns:a16="http://schemas.microsoft.com/office/drawing/2014/main" id="{326B623A-96C9-38A5-5BE7-968DEC5252EF}"/>
              </a:ext>
            </a:extLst>
          </cdr:cNvPr>
          <cdr:cNvSpPr/>
        </cdr:nvSpPr>
        <cdr:spPr>
          <a:xfrm xmlns:a="http://schemas.openxmlformats.org/drawingml/2006/main">
            <a:off x="264536" y="96409"/>
            <a:ext cx="3335699" cy="204868"/>
          </a:xfrm>
          <a:prstGeom xmlns:a="http://schemas.openxmlformats.org/drawingml/2006/main" prst="rect">
            <a:avLst/>
          </a:prstGeom>
          <a:solidFill xmlns:a="http://schemas.openxmlformats.org/drawingml/2006/main">
            <a:schemeClr val="bg1"/>
          </a:solidFill>
          <a:ln xmlns:a="http://schemas.openxmlformats.org/drawingml/2006/main">
            <a:solidFill>
              <a:schemeClr val="bg1"/>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ctr"/>
            <a:r>
              <a:rPr lang="en-US" sz="1400" b="1">
                <a:solidFill>
                  <a:schemeClr val="tx1"/>
                </a:solidFill>
              </a:rPr>
              <a:t>Number of Customer</a:t>
            </a:r>
            <a:endParaRPr lang="en-US" sz="1400" b="1" dirty="0">
              <a:solidFill>
                <a:schemeClr val="tx1"/>
              </a:solidFill>
            </a:endParaRPr>
          </a:p>
        </cdr:txBody>
      </cdr:sp>
      <cdr:sp macro="" textlink="">
        <cdr:nvSpPr>
          <cdr:cNvPr id="3" name="Rectangle 2">
            <a:extLst xmlns:a="http://schemas.openxmlformats.org/drawingml/2006/main">
              <a:ext uri="{FF2B5EF4-FFF2-40B4-BE49-F238E27FC236}">
                <a16:creationId xmlns:a16="http://schemas.microsoft.com/office/drawing/2014/main" id="{864F13FC-5919-AD49-9DD3-EB5EC389DD7F}"/>
              </a:ext>
            </a:extLst>
          </cdr:cNvPr>
          <cdr:cNvSpPr/>
        </cdr:nvSpPr>
        <cdr:spPr>
          <a:xfrm xmlns:a="http://schemas.openxmlformats.org/drawingml/2006/main">
            <a:off x="539485" y="3105920"/>
            <a:ext cx="5935311" cy="143267"/>
          </a:xfrm>
          <a:prstGeom xmlns:a="http://schemas.openxmlformats.org/drawingml/2006/main" prst="rect">
            <a:avLst/>
          </a:prstGeom>
          <a:solidFill xmlns:a="http://schemas.openxmlformats.org/drawingml/2006/main">
            <a:schemeClr val="bg1"/>
          </a:solidFill>
          <a:ln xmlns:a="http://schemas.openxmlformats.org/drawingml/2006/main">
            <a:solidFill>
              <a:schemeClr val="bg1"/>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sp macro="" textlink="">
        <cdr:nvSpPr>
          <cdr:cNvPr id="4" name="Rectangle 3">
            <a:extLst xmlns:a="http://schemas.openxmlformats.org/drawingml/2006/main">
              <a:ext uri="{FF2B5EF4-FFF2-40B4-BE49-F238E27FC236}">
                <a16:creationId xmlns:a16="http://schemas.microsoft.com/office/drawing/2014/main" id="{8A094B63-438D-9293-6DA7-0E5ED7C3B884}"/>
              </a:ext>
            </a:extLst>
          </cdr:cNvPr>
          <cdr:cNvSpPr/>
        </cdr:nvSpPr>
        <cdr:spPr>
          <a:xfrm xmlns:a="http://schemas.openxmlformats.org/drawingml/2006/main">
            <a:off x="3356523" y="121476"/>
            <a:ext cx="3117903" cy="182895"/>
          </a:xfrm>
          <a:prstGeom xmlns:a="http://schemas.openxmlformats.org/drawingml/2006/main" prst="rect">
            <a:avLst/>
          </a:prstGeom>
          <a:solidFill xmlns:a="http://schemas.openxmlformats.org/drawingml/2006/main">
            <a:schemeClr val="bg1"/>
          </a:solidFill>
          <a:ln xmlns:a="http://schemas.openxmlformats.org/drawingml/2006/main">
            <a:solidFill>
              <a:schemeClr val="bg1"/>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chemeClr val="tx1"/>
                </a:solidFill>
              </a:rPr>
              <a:t>Takers Amount </a:t>
            </a:r>
            <a:endParaRPr lang="en-US" sz="1400" b="1" dirty="0">
              <a:solidFill>
                <a:schemeClr val="tx1"/>
              </a:solidFill>
            </a:endParaRPr>
          </a:p>
        </cdr:txBody>
      </cdr: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DBAF3-23FF-4255-8E5A-BF20B0AE87F4}" type="datetimeFigureOut">
              <a:rPr lang="en-US" smtClean="0"/>
              <a:t>5/27/2024</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2D1B4-55C9-4BF3-83BB-CC95882A5BC3}" type="slidenum">
              <a:rPr lang="en-US" smtClean="0"/>
              <a:t>‹#›</a:t>
            </a:fld>
            <a:endParaRPr lang="en-US"/>
          </a:p>
        </p:txBody>
      </p:sp>
    </p:spTree>
    <p:extLst>
      <p:ext uri="{BB962C8B-B14F-4D97-AF65-F5344CB8AC3E}">
        <p14:creationId xmlns:p14="http://schemas.microsoft.com/office/powerpoint/2010/main" val="2376475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 </a:t>
            </a:r>
            <a:r>
              <a:rPr lang="en-US" dirty="0" err="1"/>
              <a:t>ganti</a:t>
            </a:r>
            <a:endParaRPr lang="en-US" dirty="0"/>
          </a:p>
          <a:p>
            <a:r>
              <a:rPr lang="en-US" dirty="0"/>
              <a:t>OCR</a:t>
            </a:r>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2D1B4-55C9-4BF3-83BB-CC95882A5B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483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2D1B4-55C9-4BF3-83BB-CC95882A5B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279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2D1B4-55C9-4BF3-83BB-CC95882A5B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95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2D1B4-55C9-4BF3-83BB-CC95882A5B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4693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2D1B4-55C9-4BF3-83BB-CC95882A5B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5637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2D1B4-55C9-4BF3-83BB-CC95882A5B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908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2D1B4-55C9-4BF3-83BB-CC95882A5B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7186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2D1B4-55C9-4BF3-83BB-CC95882A5BC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921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0.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0" y="249238"/>
            <a:ext cx="9906000" cy="6608762"/>
            <a:chOff x="0" y="169"/>
            <a:chExt cx="6237" cy="4480"/>
          </a:xfrm>
        </p:grpSpPr>
        <p:sp>
          <p:nvSpPr>
            <p:cNvPr id="5" name="Rectangle 3"/>
            <p:cNvSpPr>
              <a:spLocks noChangeArrowheads="1"/>
            </p:cNvSpPr>
            <p:nvPr userDrawn="1"/>
          </p:nvSpPr>
          <p:spPr bwMode="auto">
            <a:xfrm>
              <a:off x="5330" y="1826"/>
              <a:ext cx="907" cy="2823"/>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6" name="Rectangle 4"/>
            <p:cNvSpPr>
              <a:spLocks noChangeArrowheads="1"/>
            </p:cNvSpPr>
            <p:nvPr userDrawn="1"/>
          </p:nvSpPr>
          <p:spPr bwMode="auto">
            <a:xfrm>
              <a:off x="5330" y="169"/>
              <a:ext cx="907" cy="1475"/>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7" name="Rectangle 5"/>
            <p:cNvSpPr>
              <a:spLocks noChangeArrowheads="1"/>
            </p:cNvSpPr>
            <p:nvPr userDrawn="1"/>
          </p:nvSpPr>
          <p:spPr bwMode="auto">
            <a:xfrm>
              <a:off x="0" y="169"/>
              <a:ext cx="5148" cy="1475"/>
            </a:xfrm>
            <a:prstGeom prst="rect">
              <a:avLst/>
            </a:prstGeom>
            <a:solidFill>
              <a:srgbClr val="DADAD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grpSp>
          <p:nvGrpSpPr>
            <p:cNvPr id="8" name="Group 6"/>
            <p:cNvGrpSpPr>
              <a:grpSpLocks noChangeAspect="1"/>
            </p:cNvGrpSpPr>
            <p:nvPr userDrawn="1"/>
          </p:nvGrpSpPr>
          <p:grpSpPr bwMode="auto">
            <a:xfrm>
              <a:off x="5372" y="1701"/>
              <a:ext cx="822" cy="68"/>
              <a:chOff x="1625" y="816"/>
              <a:chExt cx="3682" cy="298"/>
            </a:xfrm>
          </p:grpSpPr>
          <p:sp>
            <p:nvSpPr>
              <p:cNvPr id="33" name="Freeform 7"/>
              <p:cNvSpPr>
                <a:spLocks noChangeAspect="1"/>
              </p:cNvSpPr>
              <p:nvPr userDrawn="1"/>
            </p:nvSpPr>
            <p:spPr bwMode="auto">
              <a:xfrm>
                <a:off x="1625" y="824"/>
                <a:ext cx="197" cy="286"/>
              </a:xfrm>
              <a:custGeom>
                <a:avLst/>
                <a:gdLst>
                  <a:gd name="T0" fmla="*/ 1 w 280"/>
                  <a:gd name="T1" fmla="*/ 1 h 406"/>
                  <a:gd name="T2" fmla="*/ 1 w 280"/>
                  <a:gd name="T3" fmla="*/ 1 h 406"/>
                  <a:gd name="T4" fmla="*/ 1 w 280"/>
                  <a:gd name="T5" fmla="*/ 1 h 406"/>
                  <a:gd name="T6" fmla="*/ 1 w 280"/>
                  <a:gd name="T7" fmla="*/ 1 h 406"/>
                  <a:gd name="T8" fmla="*/ 1 w 280"/>
                  <a:gd name="T9" fmla="*/ 1 h 406"/>
                  <a:gd name="T10" fmla="*/ 1 w 280"/>
                  <a:gd name="T11" fmla="*/ 1 h 406"/>
                  <a:gd name="T12" fmla="*/ 1 w 280"/>
                  <a:gd name="T13" fmla="*/ 1 h 406"/>
                  <a:gd name="T14" fmla="*/ 1 w 280"/>
                  <a:gd name="T15" fmla="*/ 1 h 406"/>
                  <a:gd name="T16" fmla="*/ 1 w 280"/>
                  <a:gd name="T17" fmla="*/ 1 h 406"/>
                  <a:gd name="T18" fmla="*/ 1 w 280"/>
                  <a:gd name="T19" fmla="*/ 1 h 406"/>
                  <a:gd name="T20" fmla="*/ 1 w 280"/>
                  <a:gd name="T21" fmla="*/ 1 h 406"/>
                  <a:gd name="T22" fmla="*/ 1 w 280"/>
                  <a:gd name="T23" fmla="*/ 1 h 406"/>
                  <a:gd name="T24" fmla="*/ 1 w 280"/>
                  <a:gd name="T25" fmla="*/ 1 h 406"/>
                  <a:gd name="T26" fmla="*/ 1 w 280"/>
                  <a:gd name="T27" fmla="*/ 1 h 406"/>
                  <a:gd name="T28" fmla="*/ 1 w 280"/>
                  <a:gd name="T29" fmla="*/ 1 h 406"/>
                  <a:gd name="T30" fmla="*/ 1 w 280"/>
                  <a:gd name="T31" fmla="*/ 1 h 406"/>
                  <a:gd name="T32" fmla="*/ 1 w 280"/>
                  <a:gd name="T33" fmla="*/ 1 h 406"/>
                  <a:gd name="T34" fmla="*/ 1 w 280"/>
                  <a:gd name="T35" fmla="*/ 1 h 406"/>
                  <a:gd name="T36" fmla="*/ 1 w 280"/>
                  <a:gd name="T37" fmla="*/ 1 h 406"/>
                  <a:gd name="T38" fmla="*/ 1 w 280"/>
                  <a:gd name="T39" fmla="*/ 1 h 406"/>
                  <a:gd name="T40" fmla="*/ 0 w 280"/>
                  <a:gd name="T41" fmla="*/ 1 h 406"/>
                  <a:gd name="T42" fmla="*/ 1 w 280"/>
                  <a:gd name="T43" fmla="*/ 0 h 406"/>
                  <a:gd name="T44" fmla="*/ 1 w 280"/>
                  <a:gd name="T45" fmla="*/ 1 h 406"/>
                  <a:gd name="T46" fmla="*/ 1 w 280"/>
                  <a:gd name="T47" fmla="*/ 0 h 406"/>
                  <a:gd name="T48" fmla="*/ 1 w 280"/>
                  <a:gd name="T49" fmla="*/ 1 h 406"/>
                  <a:gd name="T50" fmla="*/ 1 w 280"/>
                  <a:gd name="T51" fmla="*/ 1 h 406"/>
                  <a:gd name="T52" fmla="*/ 1 w 280"/>
                  <a:gd name="T53" fmla="*/ 1 h 406"/>
                  <a:gd name="T54" fmla="*/ 1 w 280"/>
                  <a:gd name="T55" fmla="*/ 1 h 406"/>
                  <a:gd name="T56" fmla="*/ 1 w 280"/>
                  <a:gd name="T57" fmla="*/ 1 h 406"/>
                  <a:gd name="T58" fmla="*/ 1 w 280"/>
                  <a:gd name="T59" fmla="*/ 1 h 4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0" h="406">
                    <a:moveTo>
                      <a:pt x="117" y="250"/>
                    </a:moveTo>
                    <a:cubicBezTo>
                      <a:pt x="117" y="318"/>
                      <a:pt x="117" y="355"/>
                      <a:pt x="129" y="365"/>
                    </a:cubicBezTo>
                    <a:cubicBezTo>
                      <a:pt x="138" y="373"/>
                      <a:pt x="152" y="377"/>
                      <a:pt x="193" y="377"/>
                    </a:cubicBezTo>
                    <a:cubicBezTo>
                      <a:pt x="222" y="377"/>
                      <a:pt x="243" y="376"/>
                      <a:pt x="256" y="361"/>
                    </a:cubicBezTo>
                    <a:cubicBezTo>
                      <a:pt x="263" y="355"/>
                      <a:pt x="269" y="340"/>
                      <a:pt x="270" y="329"/>
                    </a:cubicBezTo>
                    <a:cubicBezTo>
                      <a:pt x="271" y="324"/>
                      <a:pt x="272" y="321"/>
                      <a:pt x="276" y="321"/>
                    </a:cubicBezTo>
                    <a:cubicBezTo>
                      <a:pt x="280" y="321"/>
                      <a:pt x="280" y="324"/>
                      <a:pt x="280" y="330"/>
                    </a:cubicBezTo>
                    <a:cubicBezTo>
                      <a:pt x="280" y="336"/>
                      <a:pt x="276" y="377"/>
                      <a:pt x="272" y="392"/>
                    </a:cubicBezTo>
                    <a:cubicBezTo>
                      <a:pt x="269" y="404"/>
                      <a:pt x="266" y="406"/>
                      <a:pt x="238" y="406"/>
                    </a:cubicBezTo>
                    <a:cubicBezTo>
                      <a:pt x="161" y="406"/>
                      <a:pt x="126" y="403"/>
                      <a:pt x="83" y="403"/>
                    </a:cubicBezTo>
                    <a:cubicBezTo>
                      <a:pt x="70" y="403"/>
                      <a:pt x="37" y="405"/>
                      <a:pt x="15" y="405"/>
                    </a:cubicBezTo>
                    <a:cubicBezTo>
                      <a:pt x="8" y="405"/>
                      <a:pt x="4" y="403"/>
                      <a:pt x="4" y="400"/>
                    </a:cubicBezTo>
                    <a:cubicBezTo>
                      <a:pt x="4" y="397"/>
                      <a:pt x="7" y="395"/>
                      <a:pt x="13" y="395"/>
                    </a:cubicBezTo>
                    <a:cubicBezTo>
                      <a:pt x="21" y="395"/>
                      <a:pt x="27" y="394"/>
                      <a:pt x="32" y="393"/>
                    </a:cubicBezTo>
                    <a:cubicBezTo>
                      <a:pt x="43" y="391"/>
                      <a:pt x="46" y="379"/>
                      <a:pt x="48" y="364"/>
                    </a:cubicBezTo>
                    <a:cubicBezTo>
                      <a:pt x="50" y="341"/>
                      <a:pt x="50" y="299"/>
                      <a:pt x="50" y="250"/>
                    </a:cubicBezTo>
                    <a:cubicBezTo>
                      <a:pt x="50" y="155"/>
                      <a:pt x="50" y="155"/>
                      <a:pt x="50" y="155"/>
                    </a:cubicBezTo>
                    <a:cubicBezTo>
                      <a:pt x="50" y="74"/>
                      <a:pt x="50" y="59"/>
                      <a:pt x="49" y="42"/>
                    </a:cubicBezTo>
                    <a:cubicBezTo>
                      <a:pt x="48" y="24"/>
                      <a:pt x="44" y="15"/>
                      <a:pt x="26" y="11"/>
                    </a:cubicBezTo>
                    <a:cubicBezTo>
                      <a:pt x="22" y="10"/>
                      <a:pt x="16" y="10"/>
                      <a:pt x="9" y="10"/>
                    </a:cubicBezTo>
                    <a:cubicBezTo>
                      <a:pt x="3" y="10"/>
                      <a:pt x="0" y="9"/>
                      <a:pt x="0" y="5"/>
                    </a:cubicBezTo>
                    <a:cubicBezTo>
                      <a:pt x="0" y="1"/>
                      <a:pt x="3" y="0"/>
                      <a:pt x="11" y="0"/>
                    </a:cubicBezTo>
                    <a:cubicBezTo>
                      <a:pt x="37" y="0"/>
                      <a:pt x="70" y="2"/>
                      <a:pt x="85" y="2"/>
                    </a:cubicBezTo>
                    <a:cubicBezTo>
                      <a:pt x="98" y="2"/>
                      <a:pt x="137" y="0"/>
                      <a:pt x="158" y="0"/>
                    </a:cubicBezTo>
                    <a:cubicBezTo>
                      <a:pt x="165" y="0"/>
                      <a:pt x="169" y="1"/>
                      <a:pt x="169" y="5"/>
                    </a:cubicBezTo>
                    <a:cubicBezTo>
                      <a:pt x="169" y="9"/>
                      <a:pt x="166" y="10"/>
                      <a:pt x="159" y="10"/>
                    </a:cubicBezTo>
                    <a:cubicBezTo>
                      <a:pt x="153" y="10"/>
                      <a:pt x="145" y="10"/>
                      <a:pt x="138" y="11"/>
                    </a:cubicBezTo>
                    <a:cubicBezTo>
                      <a:pt x="124" y="14"/>
                      <a:pt x="120" y="23"/>
                      <a:pt x="118" y="42"/>
                    </a:cubicBezTo>
                    <a:cubicBezTo>
                      <a:pt x="117" y="59"/>
                      <a:pt x="117" y="74"/>
                      <a:pt x="117" y="155"/>
                    </a:cubicBezTo>
                    <a:cubicBezTo>
                      <a:pt x="117" y="250"/>
                      <a:pt x="117" y="250"/>
                      <a:pt x="117" y="250"/>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Freeform 8"/>
              <p:cNvSpPr>
                <a:spLocks noChangeAspect="1"/>
              </p:cNvSpPr>
              <p:nvPr userDrawn="1"/>
            </p:nvSpPr>
            <p:spPr bwMode="auto">
              <a:xfrm>
                <a:off x="1880" y="822"/>
                <a:ext cx="191" cy="288"/>
              </a:xfrm>
              <a:custGeom>
                <a:avLst/>
                <a:gdLst>
                  <a:gd name="T0" fmla="*/ 1 w 271"/>
                  <a:gd name="T1" fmla="*/ 1 h 410"/>
                  <a:gd name="T2" fmla="*/ 1 w 271"/>
                  <a:gd name="T3" fmla="*/ 1 h 410"/>
                  <a:gd name="T4" fmla="*/ 1 w 271"/>
                  <a:gd name="T5" fmla="*/ 1 h 410"/>
                  <a:gd name="T6" fmla="*/ 1 w 271"/>
                  <a:gd name="T7" fmla="*/ 1 h 410"/>
                  <a:gd name="T8" fmla="*/ 0 w 271"/>
                  <a:gd name="T9" fmla="*/ 1 h 410"/>
                  <a:gd name="T10" fmla="*/ 1 w 271"/>
                  <a:gd name="T11" fmla="*/ 1 h 410"/>
                  <a:gd name="T12" fmla="*/ 1 w 271"/>
                  <a:gd name="T13" fmla="*/ 1 h 410"/>
                  <a:gd name="T14" fmla="*/ 1 w 271"/>
                  <a:gd name="T15" fmla="*/ 1 h 410"/>
                  <a:gd name="T16" fmla="*/ 1 w 271"/>
                  <a:gd name="T17" fmla="*/ 1 h 410"/>
                  <a:gd name="T18" fmla="*/ 1 w 271"/>
                  <a:gd name="T19" fmla="*/ 0 h 410"/>
                  <a:gd name="T20" fmla="*/ 1 w 271"/>
                  <a:gd name="T21" fmla="*/ 1 h 410"/>
                  <a:gd name="T22" fmla="*/ 1 w 271"/>
                  <a:gd name="T23" fmla="*/ 1 h 410"/>
                  <a:gd name="T24" fmla="*/ 1 w 271"/>
                  <a:gd name="T25" fmla="*/ 1 h 410"/>
                  <a:gd name="T26" fmla="*/ 1 w 271"/>
                  <a:gd name="T27" fmla="*/ 1 h 410"/>
                  <a:gd name="T28" fmla="*/ 1 w 271"/>
                  <a:gd name="T29" fmla="*/ 1 h 410"/>
                  <a:gd name="T30" fmla="*/ 1 w 271"/>
                  <a:gd name="T31" fmla="*/ 1 h 410"/>
                  <a:gd name="T32" fmla="*/ 1 w 271"/>
                  <a:gd name="T33" fmla="*/ 1 h 410"/>
                  <a:gd name="T34" fmla="*/ 1 w 271"/>
                  <a:gd name="T35" fmla="*/ 1 h 410"/>
                  <a:gd name="T36" fmla="*/ 1 w 271"/>
                  <a:gd name="T37" fmla="*/ 1 h 410"/>
                  <a:gd name="T38" fmla="*/ 1 w 271"/>
                  <a:gd name="T39" fmla="*/ 1 h 410"/>
                  <a:gd name="T40" fmla="*/ 1 w 271"/>
                  <a:gd name="T41" fmla="*/ 1 h 410"/>
                  <a:gd name="T42" fmla="*/ 1 w 271"/>
                  <a:gd name="T43" fmla="*/ 1 h 410"/>
                  <a:gd name="T44" fmla="*/ 1 w 271"/>
                  <a:gd name="T45" fmla="*/ 1 h 410"/>
                  <a:gd name="T46" fmla="*/ 1 w 271"/>
                  <a:gd name="T47" fmla="*/ 1 h 410"/>
                  <a:gd name="T48" fmla="*/ 1 w 271"/>
                  <a:gd name="T49" fmla="*/ 1 h 410"/>
                  <a:gd name="T50" fmla="*/ 1 w 271"/>
                  <a:gd name="T51" fmla="*/ 1 h 410"/>
                  <a:gd name="T52" fmla="*/ 1 w 271"/>
                  <a:gd name="T53" fmla="*/ 1 h 410"/>
                  <a:gd name="T54" fmla="*/ 1 w 271"/>
                  <a:gd name="T55" fmla="*/ 1 h 410"/>
                  <a:gd name="T56" fmla="*/ 1 w 271"/>
                  <a:gd name="T57" fmla="*/ 1 h 410"/>
                  <a:gd name="T58" fmla="*/ 1 w 271"/>
                  <a:gd name="T59" fmla="*/ 1 h 410"/>
                  <a:gd name="T60" fmla="*/ 1 w 271"/>
                  <a:gd name="T61" fmla="*/ 1 h 410"/>
                  <a:gd name="T62" fmla="*/ 1 w 271"/>
                  <a:gd name="T63" fmla="*/ 1 h 410"/>
                  <a:gd name="T64" fmla="*/ 1 w 271"/>
                  <a:gd name="T65" fmla="*/ 1 h 410"/>
                  <a:gd name="T66" fmla="*/ 1 w 271"/>
                  <a:gd name="T67" fmla="*/ 1 h 410"/>
                  <a:gd name="T68" fmla="*/ 1 w 271"/>
                  <a:gd name="T69" fmla="*/ 1 h 410"/>
                  <a:gd name="T70" fmla="*/ 1 w 271"/>
                  <a:gd name="T71" fmla="*/ 1 h 410"/>
                  <a:gd name="T72" fmla="*/ 1 w 271"/>
                  <a:gd name="T73" fmla="*/ 1 h 410"/>
                  <a:gd name="T74" fmla="*/ 1 w 271"/>
                  <a:gd name="T75" fmla="*/ 1 h 410"/>
                  <a:gd name="T76" fmla="*/ 1 w 271"/>
                  <a:gd name="T77" fmla="*/ 1 h 410"/>
                  <a:gd name="T78" fmla="*/ 1 w 271"/>
                  <a:gd name="T79" fmla="*/ 1 h 410"/>
                  <a:gd name="T80" fmla="*/ 1 w 271"/>
                  <a:gd name="T81" fmla="*/ 1 h 410"/>
                  <a:gd name="T82" fmla="*/ 1 w 271"/>
                  <a:gd name="T83" fmla="*/ 1 h 410"/>
                  <a:gd name="T84" fmla="*/ 1 w 271"/>
                  <a:gd name="T85" fmla="*/ 1 h 410"/>
                  <a:gd name="T86" fmla="*/ 1 w 271"/>
                  <a:gd name="T87" fmla="*/ 1 h 410"/>
                  <a:gd name="T88" fmla="*/ 1 w 271"/>
                  <a:gd name="T89" fmla="*/ 1 h 410"/>
                  <a:gd name="T90" fmla="*/ 1 w 271"/>
                  <a:gd name="T91" fmla="*/ 1 h 410"/>
                  <a:gd name="T92" fmla="*/ 1 w 271"/>
                  <a:gd name="T93" fmla="*/ 1 h 410"/>
                  <a:gd name="T94" fmla="*/ 1 w 271"/>
                  <a:gd name="T95" fmla="*/ 1 h 410"/>
                  <a:gd name="T96" fmla="*/ 1 w 271"/>
                  <a:gd name="T97" fmla="*/ 1 h 410"/>
                  <a:gd name="T98" fmla="*/ 1 w 271"/>
                  <a:gd name="T99" fmla="*/ 1 h 4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1" h="410">
                    <a:moveTo>
                      <a:pt x="54" y="159"/>
                    </a:moveTo>
                    <a:cubicBezTo>
                      <a:pt x="54" y="78"/>
                      <a:pt x="54" y="63"/>
                      <a:pt x="53" y="46"/>
                    </a:cubicBezTo>
                    <a:cubicBezTo>
                      <a:pt x="52" y="28"/>
                      <a:pt x="48" y="19"/>
                      <a:pt x="30" y="15"/>
                    </a:cubicBezTo>
                    <a:cubicBezTo>
                      <a:pt x="26" y="14"/>
                      <a:pt x="17" y="14"/>
                      <a:pt x="9" y="14"/>
                    </a:cubicBezTo>
                    <a:cubicBezTo>
                      <a:pt x="3" y="14"/>
                      <a:pt x="0" y="13"/>
                      <a:pt x="0" y="9"/>
                    </a:cubicBezTo>
                    <a:cubicBezTo>
                      <a:pt x="0" y="5"/>
                      <a:pt x="4" y="4"/>
                      <a:pt x="12" y="4"/>
                    </a:cubicBezTo>
                    <a:cubicBezTo>
                      <a:pt x="40" y="4"/>
                      <a:pt x="74" y="6"/>
                      <a:pt x="89" y="6"/>
                    </a:cubicBezTo>
                    <a:cubicBezTo>
                      <a:pt x="106" y="6"/>
                      <a:pt x="213" y="6"/>
                      <a:pt x="223" y="5"/>
                    </a:cubicBezTo>
                    <a:cubicBezTo>
                      <a:pt x="233" y="4"/>
                      <a:pt x="242" y="3"/>
                      <a:pt x="246" y="2"/>
                    </a:cubicBezTo>
                    <a:cubicBezTo>
                      <a:pt x="249" y="1"/>
                      <a:pt x="252" y="0"/>
                      <a:pt x="255" y="0"/>
                    </a:cubicBezTo>
                    <a:cubicBezTo>
                      <a:pt x="257" y="0"/>
                      <a:pt x="258" y="2"/>
                      <a:pt x="258" y="5"/>
                    </a:cubicBezTo>
                    <a:cubicBezTo>
                      <a:pt x="258" y="8"/>
                      <a:pt x="255" y="15"/>
                      <a:pt x="253" y="39"/>
                    </a:cubicBezTo>
                    <a:cubicBezTo>
                      <a:pt x="253" y="45"/>
                      <a:pt x="252" y="68"/>
                      <a:pt x="251" y="75"/>
                    </a:cubicBezTo>
                    <a:cubicBezTo>
                      <a:pt x="250" y="77"/>
                      <a:pt x="249" y="81"/>
                      <a:pt x="245" y="81"/>
                    </a:cubicBezTo>
                    <a:cubicBezTo>
                      <a:pt x="242" y="81"/>
                      <a:pt x="241" y="78"/>
                      <a:pt x="241" y="73"/>
                    </a:cubicBezTo>
                    <a:cubicBezTo>
                      <a:pt x="241" y="69"/>
                      <a:pt x="240" y="60"/>
                      <a:pt x="237" y="54"/>
                    </a:cubicBezTo>
                    <a:cubicBezTo>
                      <a:pt x="234" y="44"/>
                      <a:pt x="228" y="38"/>
                      <a:pt x="202" y="35"/>
                    </a:cubicBezTo>
                    <a:cubicBezTo>
                      <a:pt x="192" y="33"/>
                      <a:pt x="136" y="32"/>
                      <a:pt x="125" y="32"/>
                    </a:cubicBezTo>
                    <a:cubicBezTo>
                      <a:pt x="123" y="32"/>
                      <a:pt x="122" y="34"/>
                      <a:pt x="122" y="38"/>
                    </a:cubicBezTo>
                    <a:cubicBezTo>
                      <a:pt x="122" y="173"/>
                      <a:pt x="122" y="173"/>
                      <a:pt x="122" y="173"/>
                    </a:cubicBezTo>
                    <a:cubicBezTo>
                      <a:pt x="122" y="177"/>
                      <a:pt x="122" y="179"/>
                      <a:pt x="125" y="179"/>
                    </a:cubicBezTo>
                    <a:cubicBezTo>
                      <a:pt x="137" y="179"/>
                      <a:pt x="199" y="179"/>
                      <a:pt x="211" y="178"/>
                    </a:cubicBezTo>
                    <a:cubicBezTo>
                      <a:pt x="224" y="177"/>
                      <a:pt x="232" y="175"/>
                      <a:pt x="237" y="170"/>
                    </a:cubicBezTo>
                    <a:cubicBezTo>
                      <a:pt x="241" y="166"/>
                      <a:pt x="243" y="163"/>
                      <a:pt x="245" y="163"/>
                    </a:cubicBezTo>
                    <a:cubicBezTo>
                      <a:pt x="248" y="163"/>
                      <a:pt x="249" y="164"/>
                      <a:pt x="249" y="167"/>
                    </a:cubicBezTo>
                    <a:cubicBezTo>
                      <a:pt x="249" y="171"/>
                      <a:pt x="247" y="179"/>
                      <a:pt x="245" y="206"/>
                    </a:cubicBezTo>
                    <a:cubicBezTo>
                      <a:pt x="244" y="217"/>
                      <a:pt x="243" y="239"/>
                      <a:pt x="243" y="242"/>
                    </a:cubicBezTo>
                    <a:cubicBezTo>
                      <a:pt x="243" y="247"/>
                      <a:pt x="243" y="252"/>
                      <a:pt x="238" y="252"/>
                    </a:cubicBezTo>
                    <a:cubicBezTo>
                      <a:pt x="234" y="252"/>
                      <a:pt x="233" y="250"/>
                      <a:pt x="233" y="248"/>
                    </a:cubicBezTo>
                    <a:cubicBezTo>
                      <a:pt x="233" y="242"/>
                      <a:pt x="233" y="235"/>
                      <a:pt x="231" y="228"/>
                    </a:cubicBezTo>
                    <a:cubicBezTo>
                      <a:pt x="228" y="218"/>
                      <a:pt x="221" y="210"/>
                      <a:pt x="201" y="207"/>
                    </a:cubicBezTo>
                    <a:cubicBezTo>
                      <a:pt x="191" y="206"/>
                      <a:pt x="138" y="206"/>
                      <a:pt x="125" y="206"/>
                    </a:cubicBezTo>
                    <a:cubicBezTo>
                      <a:pt x="122" y="206"/>
                      <a:pt x="122" y="208"/>
                      <a:pt x="122" y="211"/>
                    </a:cubicBezTo>
                    <a:cubicBezTo>
                      <a:pt x="122" y="254"/>
                      <a:pt x="122" y="254"/>
                      <a:pt x="122" y="254"/>
                    </a:cubicBezTo>
                    <a:cubicBezTo>
                      <a:pt x="122" y="272"/>
                      <a:pt x="121" y="321"/>
                      <a:pt x="122" y="337"/>
                    </a:cubicBezTo>
                    <a:cubicBezTo>
                      <a:pt x="123" y="374"/>
                      <a:pt x="131" y="382"/>
                      <a:pt x="186" y="382"/>
                    </a:cubicBezTo>
                    <a:cubicBezTo>
                      <a:pt x="200" y="382"/>
                      <a:pt x="222" y="382"/>
                      <a:pt x="236" y="375"/>
                    </a:cubicBezTo>
                    <a:cubicBezTo>
                      <a:pt x="250" y="369"/>
                      <a:pt x="257" y="357"/>
                      <a:pt x="260" y="335"/>
                    </a:cubicBezTo>
                    <a:cubicBezTo>
                      <a:pt x="261" y="330"/>
                      <a:pt x="263" y="327"/>
                      <a:pt x="266" y="327"/>
                    </a:cubicBezTo>
                    <a:cubicBezTo>
                      <a:pt x="271" y="327"/>
                      <a:pt x="271" y="332"/>
                      <a:pt x="271" y="337"/>
                    </a:cubicBezTo>
                    <a:cubicBezTo>
                      <a:pt x="271" y="349"/>
                      <a:pt x="266" y="386"/>
                      <a:pt x="264" y="397"/>
                    </a:cubicBezTo>
                    <a:cubicBezTo>
                      <a:pt x="260" y="410"/>
                      <a:pt x="255" y="410"/>
                      <a:pt x="235" y="410"/>
                    </a:cubicBezTo>
                    <a:cubicBezTo>
                      <a:pt x="154" y="410"/>
                      <a:pt x="118" y="407"/>
                      <a:pt x="86" y="407"/>
                    </a:cubicBezTo>
                    <a:cubicBezTo>
                      <a:pt x="74" y="407"/>
                      <a:pt x="40" y="409"/>
                      <a:pt x="19" y="409"/>
                    </a:cubicBezTo>
                    <a:cubicBezTo>
                      <a:pt x="12" y="409"/>
                      <a:pt x="8" y="407"/>
                      <a:pt x="8" y="404"/>
                    </a:cubicBezTo>
                    <a:cubicBezTo>
                      <a:pt x="8" y="401"/>
                      <a:pt x="10" y="399"/>
                      <a:pt x="17" y="399"/>
                    </a:cubicBezTo>
                    <a:cubicBezTo>
                      <a:pt x="25" y="399"/>
                      <a:pt x="31" y="398"/>
                      <a:pt x="36" y="397"/>
                    </a:cubicBezTo>
                    <a:cubicBezTo>
                      <a:pt x="47" y="395"/>
                      <a:pt x="49" y="383"/>
                      <a:pt x="52" y="368"/>
                    </a:cubicBezTo>
                    <a:cubicBezTo>
                      <a:pt x="54" y="345"/>
                      <a:pt x="54" y="303"/>
                      <a:pt x="54" y="254"/>
                    </a:cubicBezTo>
                    <a:cubicBezTo>
                      <a:pt x="54" y="159"/>
                      <a:pt x="54" y="159"/>
                      <a:pt x="54" y="159"/>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Freeform 9"/>
              <p:cNvSpPr>
                <a:spLocks noChangeAspect="1" noEditPoints="1"/>
              </p:cNvSpPr>
              <p:nvPr userDrawn="1"/>
            </p:nvSpPr>
            <p:spPr bwMode="auto">
              <a:xfrm>
                <a:off x="2119" y="816"/>
                <a:ext cx="310" cy="293"/>
              </a:xfrm>
              <a:custGeom>
                <a:avLst/>
                <a:gdLst>
                  <a:gd name="T0" fmla="*/ 1 w 441"/>
                  <a:gd name="T1" fmla="*/ 1 h 417"/>
                  <a:gd name="T2" fmla="*/ 1 w 441"/>
                  <a:gd name="T3" fmla="*/ 1 h 417"/>
                  <a:gd name="T4" fmla="*/ 1 w 441"/>
                  <a:gd name="T5" fmla="*/ 1 h 417"/>
                  <a:gd name="T6" fmla="*/ 1 w 441"/>
                  <a:gd name="T7" fmla="*/ 1 h 417"/>
                  <a:gd name="T8" fmla="*/ 1 w 441"/>
                  <a:gd name="T9" fmla="*/ 1 h 417"/>
                  <a:gd name="T10" fmla="*/ 1 w 441"/>
                  <a:gd name="T11" fmla="*/ 1 h 417"/>
                  <a:gd name="T12" fmla="*/ 1 w 441"/>
                  <a:gd name="T13" fmla="*/ 1 h 417"/>
                  <a:gd name="T14" fmla="*/ 1 w 441"/>
                  <a:gd name="T15" fmla="*/ 1 h 417"/>
                  <a:gd name="T16" fmla="*/ 1 w 441"/>
                  <a:gd name="T17" fmla="*/ 1 h 417"/>
                  <a:gd name="T18" fmla="*/ 1 w 441"/>
                  <a:gd name="T19" fmla="*/ 1 h 417"/>
                  <a:gd name="T20" fmla="*/ 1 w 441"/>
                  <a:gd name="T21" fmla="*/ 1 h 417"/>
                  <a:gd name="T22" fmla="*/ 1 w 441"/>
                  <a:gd name="T23" fmla="*/ 1 h 417"/>
                  <a:gd name="T24" fmla="*/ 1 w 441"/>
                  <a:gd name="T25" fmla="*/ 1 h 417"/>
                  <a:gd name="T26" fmla="*/ 1 w 441"/>
                  <a:gd name="T27" fmla="*/ 1 h 417"/>
                  <a:gd name="T28" fmla="*/ 1 w 441"/>
                  <a:gd name="T29" fmla="*/ 1 h 417"/>
                  <a:gd name="T30" fmla="*/ 1 w 441"/>
                  <a:gd name="T31" fmla="*/ 1 h 417"/>
                  <a:gd name="T32" fmla="*/ 1 w 441"/>
                  <a:gd name="T33" fmla="*/ 1 h 417"/>
                  <a:gd name="T34" fmla="*/ 1 w 441"/>
                  <a:gd name="T35" fmla="*/ 1 h 417"/>
                  <a:gd name="T36" fmla="*/ 1 w 441"/>
                  <a:gd name="T37" fmla="*/ 1 h 417"/>
                  <a:gd name="T38" fmla="*/ 1 w 441"/>
                  <a:gd name="T39" fmla="*/ 1 h 417"/>
                  <a:gd name="T40" fmla="*/ 1 w 441"/>
                  <a:gd name="T41" fmla="*/ 0 h 417"/>
                  <a:gd name="T42" fmla="*/ 1 w 441"/>
                  <a:gd name="T43" fmla="*/ 1 h 417"/>
                  <a:gd name="T44" fmla="*/ 1 w 441"/>
                  <a:gd name="T45" fmla="*/ 1 h 417"/>
                  <a:gd name="T46" fmla="*/ 1 w 441"/>
                  <a:gd name="T47" fmla="*/ 1 h 417"/>
                  <a:gd name="T48" fmla="*/ 1 w 441"/>
                  <a:gd name="T49" fmla="*/ 1 h 417"/>
                  <a:gd name="T50" fmla="*/ 0 w 441"/>
                  <a:gd name="T51" fmla="*/ 1 h 417"/>
                  <a:gd name="T52" fmla="*/ 1 w 441"/>
                  <a:gd name="T53" fmla="*/ 1 h 417"/>
                  <a:gd name="T54" fmla="*/ 1 w 441"/>
                  <a:gd name="T55" fmla="*/ 1 h 417"/>
                  <a:gd name="T56" fmla="*/ 1 w 441"/>
                  <a:gd name="T57" fmla="*/ 1 h 417"/>
                  <a:gd name="T58" fmla="*/ 1 w 441"/>
                  <a:gd name="T59" fmla="*/ 1 h 417"/>
                  <a:gd name="T60" fmla="*/ 1 w 441"/>
                  <a:gd name="T61" fmla="*/ 1 h 417"/>
                  <a:gd name="T62" fmla="*/ 1 w 441"/>
                  <a:gd name="T63" fmla="*/ 1 h 417"/>
                  <a:gd name="T64" fmla="*/ 1 w 441"/>
                  <a:gd name="T65" fmla="*/ 1 h 417"/>
                  <a:gd name="T66" fmla="*/ 1 w 441"/>
                  <a:gd name="T67" fmla="*/ 1 h 417"/>
                  <a:gd name="T68" fmla="*/ 1 w 441"/>
                  <a:gd name="T69" fmla="*/ 1 h 417"/>
                  <a:gd name="T70" fmla="*/ 1 w 441"/>
                  <a:gd name="T71" fmla="*/ 1 h 417"/>
                  <a:gd name="T72" fmla="*/ 1 w 441"/>
                  <a:gd name="T73" fmla="*/ 1 h 4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41" h="417">
                    <a:moveTo>
                      <a:pt x="154" y="250"/>
                    </a:moveTo>
                    <a:cubicBezTo>
                      <a:pt x="152" y="250"/>
                      <a:pt x="152" y="249"/>
                      <a:pt x="152" y="247"/>
                    </a:cubicBezTo>
                    <a:cubicBezTo>
                      <a:pt x="202" y="115"/>
                      <a:pt x="202" y="115"/>
                      <a:pt x="202" y="115"/>
                    </a:cubicBezTo>
                    <a:cubicBezTo>
                      <a:pt x="202" y="113"/>
                      <a:pt x="203" y="110"/>
                      <a:pt x="205" y="110"/>
                    </a:cubicBezTo>
                    <a:cubicBezTo>
                      <a:pt x="206" y="110"/>
                      <a:pt x="207" y="113"/>
                      <a:pt x="207" y="115"/>
                    </a:cubicBezTo>
                    <a:cubicBezTo>
                      <a:pt x="256" y="247"/>
                      <a:pt x="256" y="247"/>
                      <a:pt x="256" y="247"/>
                    </a:cubicBezTo>
                    <a:cubicBezTo>
                      <a:pt x="256" y="249"/>
                      <a:pt x="256" y="250"/>
                      <a:pt x="253" y="250"/>
                    </a:cubicBezTo>
                    <a:lnTo>
                      <a:pt x="154" y="250"/>
                    </a:lnTo>
                    <a:close/>
                    <a:moveTo>
                      <a:pt x="263" y="277"/>
                    </a:moveTo>
                    <a:cubicBezTo>
                      <a:pt x="266" y="277"/>
                      <a:pt x="267" y="278"/>
                      <a:pt x="269" y="281"/>
                    </a:cubicBezTo>
                    <a:cubicBezTo>
                      <a:pt x="311" y="394"/>
                      <a:pt x="311" y="394"/>
                      <a:pt x="311" y="394"/>
                    </a:cubicBezTo>
                    <a:cubicBezTo>
                      <a:pt x="314" y="401"/>
                      <a:pt x="310" y="406"/>
                      <a:pt x="307" y="407"/>
                    </a:cubicBezTo>
                    <a:cubicBezTo>
                      <a:pt x="301" y="407"/>
                      <a:pt x="299" y="408"/>
                      <a:pt x="299" y="412"/>
                    </a:cubicBezTo>
                    <a:cubicBezTo>
                      <a:pt x="299" y="415"/>
                      <a:pt x="305" y="415"/>
                      <a:pt x="315" y="416"/>
                    </a:cubicBezTo>
                    <a:cubicBezTo>
                      <a:pt x="358" y="417"/>
                      <a:pt x="397" y="417"/>
                      <a:pt x="416" y="417"/>
                    </a:cubicBezTo>
                    <a:cubicBezTo>
                      <a:pt x="436" y="417"/>
                      <a:pt x="441" y="416"/>
                      <a:pt x="441" y="412"/>
                    </a:cubicBezTo>
                    <a:cubicBezTo>
                      <a:pt x="441" y="408"/>
                      <a:pt x="438" y="407"/>
                      <a:pt x="434" y="407"/>
                    </a:cubicBezTo>
                    <a:cubicBezTo>
                      <a:pt x="428" y="407"/>
                      <a:pt x="420" y="407"/>
                      <a:pt x="412" y="405"/>
                    </a:cubicBezTo>
                    <a:cubicBezTo>
                      <a:pt x="400" y="402"/>
                      <a:pt x="385" y="395"/>
                      <a:pt x="364" y="347"/>
                    </a:cubicBezTo>
                    <a:cubicBezTo>
                      <a:pt x="330" y="265"/>
                      <a:pt x="244" y="47"/>
                      <a:pt x="232" y="17"/>
                    </a:cubicBezTo>
                    <a:cubicBezTo>
                      <a:pt x="226" y="5"/>
                      <a:pt x="223" y="0"/>
                      <a:pt x="218" y="0"/>
                    </a:cubicBezTo>
                    <a:cubicBezTo>
                      <a:pt x="213" y="0"/>
                      <a:pt x="210" y="6"/>
                      <a:pt x="203" y="22"/>
                    </a:cubicBezTo>
                    <a:cubicBezTo>
                      <a:pt x="69" y="358"/>
                      <a:pt x="69" y="358"/>
                      <a:pt x="69" y="358"/>
                    </a:cubicBezTo>
                    <a:cubicBezTo>
                      <a:pt x="58" y="385"/>
                      <a:pt x="48" y="403"/>
                      <a:pt x="23" y="406"/>
                    </a:cubicBezTo>
                    <a:cubicBezTo>
                      <a:pt x="19" y="407"/>
                      <a:pt x="11" y="407"/>
                      <a:pt x="7" y="407"/>
                    </a:cubicBezTo>
                    <a:cubicBezTo>
                      <a:pt x="2" y="407"/>
                      <a:pt x="0" y="408"/>
                      <a:pt x="0" y="412"/>
                    </a:cubicBezTo>
                    <a:cubicBezTo>
                      <a:pt x="0" y="416"/>
                      <a:pt x="3" y="417"/>
                      <a:pt x="10" y="417"/>
                    </a:cubicBezTo>
                    <a:cubicBezTo>
                      <a:pt x="38" y="417"/>
                      <a:pt x="68" y="415"/>
                      <a:pt x="74" y="415"/>
                    </a:cubicBezTo>
                    <a:cubicBezTo>
                      <a:pt x="90" y="415"/>
                      <a:pt x="113" y="417"/>
                      <a:pt x="130" y="417"/>
                    </a:cubicBezTo>
                    <a:cubicBezTo>
                      <a:pt x="136" y="417"/>
                      <a:pt x="140" y="416"/>
                      <a:pt x="140" y="412"/>
                    </a:cubicBezTo>
                    <a:cubicBezTo>
                      <a:pt x="140" y="408"/>
                      <a:pt x="138" y="407"/>
                      <a:pt x="131" y="407"/>
                    </a:cubicBezTo>
                    <a:cubicBezTo>
                      <a:pt x="123" y="407"/>
                      <a:pt x="123" y="407"/>
                      <a:pt x="123" y="407"/>
                    </a:cubicBezTo>
                    <a:cubicBezTo>
                      <a:pt x="107" y="407"/>
                      <a:pt x="102" y="400"/>
                      <a:pt x="102" y="391"/>
                    </a:cubicBezTo>
                    <a:cubicBezTo>
                      <a:pt x="102" y="384"/>
                      <a:pt x="105" y="371"/>
                      <a:pt x="110" y="358"/>
                    </a:cubicBezTo>
                    <a:cubicBezTo>
                      <a:pt x="139" y="281"/>
                      <a:pt x="139" y="281"/>
                      <a:pt x="139" y="281"/>
                    </a:cubicBezTo>
                    <a:cubicBezTo>
                      <a:pt x="140" y="278"/>
                      <a:pt x="141" y="277"/>
                      <a:pt x="144" y="277"/>
                    </a:cubicBezTo>
                    <a:cubicBezTo>
                      <a:pt x="263" y="277"/>
                      <a:pt x="263" y="277"/>
                      <a:pt x="263" y="277"/>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10"/>
              <p:cNvSpPr>
                <a:spLocks noChangeAspect="1" noEditPoints="1"/>
              </p:cNvSpPr>
              <p:nvPr userDrawn="1"/>
            </p:nvSpPr>
            <p:spPr bwMode="auto">
              <a:xfrm>
                <a:off x="2470" y="824"/>
                <a:ext cx="308" cy="289"/>
              </a:xfrm>
              <a:custGeom>
                <a:avLst/>
                <a:gdLst>
                  <a:gd name="T0" fmla="*/ 1 w 438"/>
                  <a:gd name="T1" fmla="*/ 1 h 410"/>
                  <a:gd name="T2" fmla="*/ 1 w 438"/>
                  <a:gd name="T3" fmla="*/ 1 h 410"/>
                  <a:gd name="T4" fmla="*/ 1 w 438"/>
                  <a:gd name="T5" fmla="*/ 1 h 410"/>
                  <a:gd name="T6" fmla="*/ 1 w 438"/>
                  <a:gd name="T7" fmla="*/ 1 h 410"/>
                  <a:gd name="T8" fmla="*/ 1 w 438"/>
                  <a:gd name="T9" fmla="*/ 1 h 410"/>
                  <a:gd name="T10" fmla="*/ 1 w 438"/>
                  <a:gd name="T11" fmla="*/ 1 h 410"/>
                  <a:gd name="T12" fmla="*/ 1 w 438"/>
                  <a:gd name="T13" fmla="*/ 1 h 410"/>
                  <a:gd name="T14" fmla="*/ 1 w 438"/>
                  <a:gd name="T15" fmla="*/ 1 h 410"/>
                  <a:gd name="T16" fmla="*/ 1 w 438"/>
                  <a:gd name="T17" fmla="*/ 1 h 410"/>
                  <a:gd name="T18" fmla="*/ 1 w 438"/>
                  <a:gd name="T19" fmla="*/ 1 h 410"/>
                  <a:gd name="T20" fmla="*/ 1 w 438"/>
                  <a:gd name="T21" fmla="*/ 1 h 410"/>
                  <a:gd name="T22" fmla="*/ 1 w 438"/>
                  <a:gd name="T23" fmla="*/ 1 h 410"/>
                  <a:gd name="T24" fmla="*/ 1 w 438"/>
                  <a:gd name="T25" fmla="*/ 1 h 410"/>
                  <a:gd name="T26" fmla="*/ 1 w 438"/>
                  <a:gd name="T27" fmla="*/ 1 h 410"/>
                  <a:gd name="T28" fmla="*/ 1 w 438"/>
                  <a:gd name="T29" fmla="*/ 1 h 410"/>
                  <a:gd name="T30" fmla="*/ 1 w 438"/>
                  <a:gd name="T31" fmla="*/ 1 h 410"/>
                  <a:gd name="T32" fmla="*/ 1 w 438"/>
                  <a:gd name="T33" fmla="*/ 1 h 410"/>
                  <a:gd name="T34" fmla="*/ 1 w 438"/>
                  <a:gd name="T35" fmla="*/ 1 h 410"/>
                  <a:gd name="T36" fmla="*/ 1 w 438"/>
                  <a:gd name="T37" fmla="*/ 1 h 410"/>
                  <a:gd name="T38" fmla="*/ 1 w 438"/>
                  <a:gd name="T39" fmla="*/ 1 h 410"/>
                  <a:gd name="T40" fmla="*/ 1 w 438"/>
                  <a:gd name="T41" fmla="*/ 1 h 410"/>
                  <a:gd name="T42" fmla="*/ 1 w 438"/>
                  <a:gd name="T43" fmla="*/ 1 h 410"/>
                  <a:gd name="T44" fmla="*/ 1 w 438"/>
                  <a:gd name="T45" fmla="*/ 1 h 410"/>
                  <a:gd name="T46" fmla="*/ 1 w 438"/>
                  <a:gd name="T47" fmla="*/ 0 h 410"/>
                  <a:gd name="T48" fmla="*/ 1 w 438"/>
                  <a:gd name="T49" fmla="*/ 1 h 410"/>
                  <a:gd name="T50" fmla="*/ 1 w 438"/>
                  <a:gd name="T51" fmla="*/ 0 h 410"/>
                  <a:gd name="T52" fmla="*/ 0 w 438"/>
                  <a:gd name="T53" fmla="*/ 1 h 410"/>
                  <a:gd name="T54" fmla="*/ 1 w 438"/>
                  <a:gd name="T55" fmla="*/ 1 h 410"/>
                  <a:gd name="T56" fmla="*/ 1 w 438"/>
                  <a:gd name="T57" fmla="*/ 1 h 410"/>
                  <a:gd name="T58" fmla="*/ 1 w 438"/>
                  <a:gd name="T59" fmla="*/ 1 h 410"/>
                  <a:gd name="T60" fmla="*/ 1 w 438"/>
                  <a:gd name="T61" fmla="*/ 1 h 410"/>
                  <a:gd name="T62" fmla="*/ 1 w 438"/>
                  <a:gd name="T63" fmla="*/ 1 h 4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38" h="410">
                    <a:moveTo>
                      <a:pt x="121" y="147"/>
                    </a:moveTo>
                    <a:cubicBezTo>
                      <a:pt x="121" y="104"/>
                      <a:pt x="121" y="58"/>
                      <a:pt x="122" y="40"/>
                    </a:cubicBezTo>
                    <a:cubicBezTo>
                      <a:pt x="122" y="34"/>
                      <a:pt x="123" y="31"/>
                      <a:pt x="128" y="29"/>
                    </a:cubicBezTo>
                    <a:cubicBezTo>
                      <a:pt x="133" y="27"/>
                      <a:pt x="152" y="25"/>
                      <a:pt x="163" y="25"/>
                    </a:cubicBezTo>
                    <a:cubicBezTo>
                      <a:pt x="205" y="25"/>
                      <a:pt x="266" y="32"/>
                      <a:pt x="315" y="79"/>
                    </a:cubicBezTo>
                    <a:cubicBezTo>
                      <a:pt x="338" y="101"/>
                      <a:pt x="367" y="145"/>
                      <a:pt x="367" y="213"/>
                    </a:cubicBezTo>
                    <a:cubicBezTo>
                      <a:pt x="367" y="268"/>
                      <a:pt x="356" y="316"/>
                      <a:pt x="322" y="346"/>
                    </a:cubicBezTo>
                    <a:cubicBezTo>
                      <a:pt x="289" y="374"/>
                      <a:pt x="253" y="384"/>
                      <a:pt x="198" y="384"/>
                    </a:cubicBezTo>
                    <a:cubicBezTo>
                      <a:pt x="156" y="384"/>
                      <a:pt x="135" y="373"/>
                      <a:pt x="128" y="363"/>
                    </a:cubicBezTo>
                    <a:cubicBezTo>
                      <a:pt x="124" y="357"/>
                      <a:pt x="123" y="336"/>
                      <a:pt x="122" y="322"/>
                    </a:cubicBezTo>
                    <a:cubicBezTo>
                      <a:pt x="122" y="312"/>
                      <a:pt x="121" y="271"/>
                      <a:pt x="121" y="214"/>
                    </a:cubicBezTo>
                    <a:lnTo>
                      <a:pt x="121" y="147"/>
                    </a:lnTo>
                    <a:close/>
                    <a:moveTo>
                      <a:pt x="54" y="250"/>
                    </a:moveTo>
                    <a:cubicBezTo>
                      <a:pt x="54" y="299"/>
                      <a:pt x="54" y="341"/>
                      <a:pt x="52" y="364"/>
                    </a:cubicBezTo>
                    <a:cubicBezTo>
                      <a:pt x="50" y="379"/>
                      <a:pt x="47" y="391"/>
                      <a:pt x="36" y="393"/>
                    </a:cubicBezTo>
                    <a:cubicBezTo>
                      <a:pt x="31" y="394"/>
                      <a:pt x="25" y="395"/>
                      <a:pt x="17" y="395"/>
                    </a:cubicBezTo>
                    <a:cubicBezTo>
                      <a:pt x="10" y="395"/>
                      <a:pt x="8" y="397"/>
                      <a:pt x="8" y="400"/>
                    </a:cubicBezTo>
                    <a:cubicBezTo>
                      <a:pt x="8" y="403"/>
                      <a:pt x="12" y="405"/>
                      <a:pt x="19" y="405"/>
                    </a:cubicBezTo>
                    <a:cubicBezTo>
                      <a:pt x="41" y="405"/>
                      <a:pt x="74" y="403"/>
                      <a:pt x="87" y="403"/>
                    </a:cubicBezTo>
                    <a:cubicBezTo>
                      <a:pt x="113" y="403"/>
                      <a:pt x="161" y="410"/>
                      <a:pt x="201" y="410"/>
                    </a:cubicBezTo>
                    <a:cubicBezTo>
                      <a:pt x="300" y="410"/>
                      <a:pt x="355" y="372"/>
                      <a:pt x="380" y="346"/>
                    </a:cubicBezTo>
                    <a:cubicBezTo>
                      <a:pt x="410" y="316"/>
                      <a:pt x="438" y="265"/>
                      <a:pt x="438" y="197"/>
                    </a:cubicBezTo>
                    <a:cubicBezTo>
                      <a:pt x="438" y="133"/>
                      <a:pt x="413" y="89"/>
                      <a:pt x="386" y="61"/>
                    </a:cubicBezTo>
                    <a:cubicBezTo>
                      <a:pt x="328" y="0"/>
                      <a:pt x="239" y="0"/>
                      <a:pt x="172" y="0"/>
                    </a:cubicBezTo>
                    <a:cubicBezTo>
                      <a:pt x="140" y="0"/>
                      <a:pt x="106" y="2"/>
                      <a:pt x="89" y="2"/>
                    </a:cubicBezTo>
                    <a:cubicBezTo>
                      <a:pt x="74" y="2"/>
                      <a:pt x="41" y="0"/>
                      <a:pt x="12" y="0"/>
                    </a:cubicBezTo>
                    <a:cubicBezTo>
                      <a:pt x="4" y="0"/>
                      <a:pt x="0" y="1"/>
                      <a:pt x="0" y="5"/>
                    </a:cubicBezTo>
                    <a:cubicBezTo>
                      <a:pt x="0" y="9"/>
                      <a:pt x="4" y="10"/>
                      <a:pt x="9" y="10"/>
                    </a:cubicBezTo>
                    <a:cubicBezTo>
                      <a:pt x="17" y="10"/>
                      <a:pt x="26" y="10"/>
                      <a:pt x="30" y="11"/>
                    </a:cubicBezTo>
                    <a:cubicBezTo>
                      <a:pt x="48" y="15"/>
                      <a:pt x="52" y="24"/>
                      <a:pt x="53" y="42"/>
                    </a:cubicBezTo>
                    <a:cubicBezTo>
                      <a:pt x="54" y="59"/>
                      <a:pt x="54" y="74"/>
                      <a:pt x="54" y="155"/>
                    </a:cubicBezTo>
                    <a:cubicBezTo>
                      <a:pt x="54" y="250"/>
                      <a:pt x="54" y="250"/>
                      <a:pt x="54" y="250"/>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Freeform 11"/>
              <p:cNvSpPr>
                <a:spLocks noChangeAspect="1"/>
              </p:cNvSpPr>
              <p:nvPr userDrawn="1"/>
            </p:nvSpPr>
            <p:spPr bwMode="auto">
              <a:xfrm>
                <a:off x="3022" y="888"/>
                <a:ext cx="193" cy="220"/>
              </a:xfrm>
              <a:custGeom>
                <a:avLst/>
                <a:gdLst>
                  <a:gd name="T0" fmla="*/ 1 w 275"/>
                  <a:gd name="T1" fmla="*/ 1 h 313"/>
                  <a:gd name="T2" fmla="*/ 1 w 275"/>
                  <a:gd name="T3" fmla="*/ 1 h 313"/>
                  <a:gd name="T4" fmla="*/ 1 w 275"/>
                  <a:gd name="T5" fmla="*/ 1 h 313"/>
                  <a:gd name="T6" fmla="*/ 1 w 275"/>
                  <a:gd name="T7" fmla="*/ 1 h 313"/>
                  <a:gd name="T8" fmla="*/ 1 w 275"/>
                  <a:gd name="T9" fmla="*/ 1 h 313"/>
                  <a:gd name="T10" fmla="*/ 0 w 275"/>
                  <a:gd name="T11" fmla="*/ 1 h 313"/>
                  <a:gd name="T12" fmla="*/ 1 w 275"/>
                  <a:gd name="T13" fmla="*/ 1 h 313"/>
                  <a:gd name="T14" fmla="*/ 1 w 275"/>
                  <a:gd name="T15" fmla="*/ 0 h 313"/>
                  <a:gd name="T16" fmla="*/ 1 w 275"/>
                  <a:gd name="T17" fmla="*/ 1 h 313"/>
                  <a:gd name="T18" fmla="*/ 1 w 275"/>
                  <a:gd name="T19" fmla="*/ 1 h 313"/>
                  <a:gd name="T20" fmla="*/ 1 w 275"/>
                  <a:gd name="T21" fmla="*/ 1 h 313"/>
                  <a:gd name="T22" fmla="*/ 1 w 275"/>
                  <a:gd name="T23" fmla="*/ 1 h 313"/>
                  <a:gd name="T24" fmla="*/ 1 w 275"/>
                  <a:gd name="T25" fmla="*/ 1 h 313"/>
                  <a:gd name="T26" fmla="*/ 1 w 275"/>
                  <a:gd name="T27" fmla="*/ 1 h 313"/>
                  <a:gd name="T28" fmla="*/ 1 w 275"/>
                  <a:gd name="T29" fmla="*/ 1 h 313"/>
                  <a:gd name="T30" fmla="*/ 1 w 275"/>
                  <a:gd name="T31" fmla="*/ 1 h 313"/>
                  <a:gd name="T32" fmla="*/ 1 w 275"/>
                  <a:gd name="T33" fmla="*/ 1 h 313"/>
                  <a:gd name="T34" fmla="*/ 1 w 275"/>
                  <a:gd name="T35" fmla="*/ 1 h 313"/>
                  <a:gd name="T36" fmla="*/ 1 w 275"/>
                  <a:gd name="T37" fmla="*/ 1 h 313"/>
                  <a:gd name="T38" fmla="*/ 1 w 275"/>
                  <a:gd name="T39" fmla="*/ 1 h 313"/>
                  <a:gd name="T40" fmla="*/ 1 w 275"/>
                  <a:gd name="T41" fmla="*/ 1 h 313"/>
                  <a:gd name="T42" fmla="*/ 1 w 275"/>
                  <a:gd name="T43" fmla="*/ 1 h 313"/>
                  <a:gd name="T44" fmla="*/ 1 w 275"/>
                  <a:gd name="T45" fmla="*/ 1 h 313"/>
                  <a:gd name="T46" fmla="*/ 1 w 275"/>
                  <a:gd name="T47" fmla="*/ 1 h 313"/>
                  <a:gd name="T48" fmla="*/ 1 w 275"/>
                  <a:gd name="T49" fmla="*/ 1 h 313"/>
                  <a:gd name="T50" fmla="*/ 1 w 275"/>
                  <a:gd name="T51" fmla="*/ 1 h 313"/>
                  <a:gd name="T52" fmla="*/ 1 w 275"/>
                  <a:gd name="T53" fmla="*/ 1 h 313"/>
                  <a:gd name="T54" fmla="*/ 1 w 275"/>
                  <a:gd name="T55" fmla="*/ 1 h 313"/>
                  <a:gd name="T56" fmla="*/ 1 w 275"/>
                  <a:gd name="T57" fmla="*/ 1 h 313"/>
                  <a:gd name="T58" fmla="*/ 1 w 275"/>
                  <a:gd name="T59" fmla="*/ 1 h 313"/>
                  <a:gd name="T60" fmla="*/ 1 w 275"/>
                  <a:gd name="T61" fmla="*/ 1 h 313"/>
                  <a:gd name="T62" fmla="*/ 1 w 275"/>
                  <a:gd name="T63" fmla="*/ 1 h 313"/>
                  <a:gd name="T64" fmla="*/ 1 w 275"/>
                  <a:gd name="T65" fmla="*/ 1 h 313"/>
                  <a:gd name="T66" fmla="*/ 1 w 275"/>
                  <a:gd name="T67" fmla="*/ 1 h 31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 h="313">
                    <a:moveTo>
                      <a:pt x="115" y="29"/>
                    </a:moveTo>
                    <a:cubicBezTo>
                      <a:pt x="55" y="30"/>
                      <a:pt x="55" y="30"/>
                      <a:pt x="55" y="30"/>
                    </a:cubicBezTo>
                    <a:cubicBezTo>
                      <a:pt x="31" y="31"/>
                      <a:pt x="21" y="33"/>
                      <a:pt x="15" y="42"/>
                    </a:cubicBezTo>
                    <a:cubicBezTo>
                      <a:pt x="11" y="48"/>
                      <a:pt x="9" y="53"/>
                      <a:pt x="8" y="56"/>
                    </a:cubicBezTo>
                    <a:cubicBezTo>
                      <a:pt x="7" y="60"/>
                      <a:pt x="6" y="61"/>
                      <a:pt x="4" y="61"/>
                    </a:cubicBezTo>
                    <a:cubicBezTo>
                      <a:pt x="1" y="61"/>
                      <a:pt x="0" y="59"/>
                      <a:pt x="0" y="55"/>
                    </a:cubicBezTo>
                    <a:cubicBezTo>
                      <a:pt x="0" y="48"/>
                      <a:pt x="8" y="11"/>
                      <a:pt x="9" y="8"/>
                    </a:cubicBezTo>
                    <a:cubicBezTo>
                      <a:pt x="10" y="3"/>
                      <a:pt x="11" y="0"/>
                      <a:pt x="14" y="0"/>
                    </a:cubicBezTo>
                    <a:cubicBezTo>
                      <a:pt x="17" y="0"/>
                      <a:pt x="21" y="4"/>
                      <a:pt x="31" y="5"/>
                    </a:cubicBezTo>
                    <a:cubicBezTo>
                      <a:pt x="43" y="6"/>
                      <a:pt x="58" y="7"/>
                      <a:pt x="72" y="7"/>
                    </a:cubicBezTo>
                    <a:cubicBezTo>
                      <a:pt x="233" y="7"/>
                      <a:pt x="233" y="7"/>
                      <a:pt x="233" y="7"/>
                    </a:cubicBezTo>
                    <a:cubicBezTo>
                      <a:pt x="246" y="7"/>
                      <a:pt x="255" y="6"/>
                      <a:pt x="261" y="5"/>
                    </a:cubicBezTo>
                    <a:cubicBezTo>
                      <a:pt x="267" y="4"/>
                      <a:pt x="270" y="3"/>
                      <a:pt x="272" y="3"/>
                    </a:cubicBezTo>
                    <a:cubicBezTo>
                      <a:pt x="275" y="3"/>
                      <a:pt x="275" y="5"/>
                      <a:pt x="275" y="11"/>
                    </a:cubicBezTo>
                    <a:cubicBezTo>
                      <a:pt x="275" y="20"/>
                      <a:pt x="274" y="48"/>
                      <a:pt x="274" y="59"/>
                    </a:cubicBezTo>
                    <a:cubicBezTo>
                      <a:pt x="274" y="63"/>
                      <a:pt x="273" y="65"/>
                      <a:pt x="270" y="65"/>
                    </a:cubicBezTo>
                    <a:cubicBezTo>
                      <a:pt x="267" y="65"/>
                      <a:pt x="266" y="63"/>
                      <a:pt x="266" y="57"/>
                    </a:cubicBezTo>
                    <a:cubicBezTo>
                      <a:pt x="265" y="53"/>
                      <a:pt x="265" y="53"/>
                      <a:pt x="265" y="53"/>
                    </a:cubicBezTo>
                    <a:cubicBezTo>
                      <a:pt x="265" y="42"/>
                      <a:pt x="254" y="31"/>
                      <a:pt x="217" y="30"/>
                    </a:cubicBezTo>
                    <a:cubicBezTo>
                      <a:pt x="166" y="29"/>
                      <a:pt x="166" y="29"/>
                      <a:pt x="166" y="29"/>
                    </a:cubicBezTo>
                    <a:cubicBezTo>
                      <a:pt x="166" y="195"/>
                      <a:pt x="166" y="195"/>
                      <a:pt x="166" y="195"/>
                    </a:cubicBezTo>
                    <a:cubicBezTo>
                      <a:pt x="166" y="233"/>
                      <a:pt x="166" y="265"/>
                      <a:pt x="168" y="283"/>
                    </a:cubicBezTo>
                    <a:cubicBezTo>
                      <a:pt x="169" y="294"/>
                      <a:pt x="172" y="303"/>
                      <a:pt x="184" y="305"/>
                    </a:cubicBezTo>
                    <a:cubicBezTo>
                      <a:pt x="190" y="305"/>
                      <a:pt x="199" y="306"/>
                      <a:pt x="205" y="306"/>
                    </a:cubicBezTo>
                    <a:cubicBezTo>
                      <a:pt x="209" y="306"/>
                      <a:pt x="211" y="307"/>
                      <a:pt x="211" y="309"/>
                    </a:cubicBezTo>
                    <a:cubicBezTo>
                      <a:pt x="211" y="312"/>
                      <a:pt x="208" y="313"/>
                      <a:pt x="204" y="313"/>
                    </a:cubicBezTo>
                    <a:cubicBezTo>
                      <a:pt x="177" y="313"/>
                      <a:pt x="151" y="312"/>
                      <a:pt x="140" y="312"/>
                    </a:cubicBezTo>
                    <a:cubicBezTo>
                      <a:pt x="130" y="312"/>
                      <a:pt x="105" y="313"/>
                      <a:pt x="88" y="313"/>
                    </a:cubicBezTo>
                    <a:cubicBezTo>
                      <a:pt x="83" y="313"/>
                      <a:pt x="80" y="312"/>
                      <a:pt x="80" y="309"/>
                    </a:cubicBezTo>
                    <a:cubicBezTo>
                      <a:pt x="80" y="307"/>
                      <a:pt x="82" y="306"/>
                      <a:pt x="87" y="306"/>
                    </a:cubicBezTo>
                    <a:cubicBezTo>
                      <a:pt x="93" y="306"/>
                      <a:pt x="98" y="305"/>
                      <a:pt x="101" y="305"/>
                    </a:cubicBezTo>
                    <a:cubicBezTo>
                      <a:pt x="110" y="303"/>
                      <a:pt x="112" y="294"/>
                      <a:pt x="113" y="282"/>
                    </a:cubicBezTo>
                    <a:cubicBezTo>
                      <a:pt x="115" y="265"/>
                      <a:pt x="115" y="233"/>
                      <a:pt x="115" y="195"/>
                    </a:cubicBezTo>
                    <a:cubicBezTo>
                      <a:pt x="115" y="29"/>
                      <a:pt x="115" y="29"/>
                      <a:pt x="115" y="29"/>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12"/>
              <p:cNvSpPr>
                <a:spLocks noChangeAspect="1"/>
              </p:cNvSpPr>
              <p:nvPr userDrawn="1"/>
            </p:nvSpPr>
            <p:spPr bwMode="auto">
              <a:xfrm>
                <a:off x="3250" y="893"/>
                <a:ext cx="246" cy="215"/>
              </a:xfrm>
              <a:custGeom>
                <a:avLst/>
                <a:gdLst>
                  <a:gd name="T0" fmla="*/ 1 w 349"/>
                  <a:gd name="T1" fmla="*/ 1 h 307"/>
                  <a:gd name="T2" fmla="*/ 1 w 349"/>
                  <a:gd name="T3" fmla="*/ 1 h 307"/>
                  <a:gd name="T4" fmla="*/ 1 w 349"/>
                  <a:gd name="T5" fmla="*/ 1 h 307"/>
                  <a:gd name="T6" fmla="*/ 1 w 349"/>
                  <a:gd name="T7" fmla="*/ 1 h 307"/>
                  <a:gd name="T8" fmla="*/ 1 w 349"/>
                  <a:gd name="T9" fmla="*/ 1 h 307"/>
                  <a:gd name="T10" fmla="*/ 1 w 349"/>
                  <a:gd name="T11" fmla="*/ 1 h 307"/>
                  <a:gd name="T12" fmla="*/ 1 w 349"/>
                  <a:gd name="T13" fmla="*/ 1 h 307"/>
                  <a:gd name="T14" fmla="*/ 1 w 349"/>
                  <a:gd name="T15" fmla="*/ 0 h 307"/>
                  <a:gd name="T16" fmla="*/ 1 w 349"/>
                  <a:gd name="T17" fmla="*/ 1 h 307"/>
                  <a:gd name="T18" fmla="*/ 1 w 349"/>
                  <a:gd name="T19" fmla="*/ 0 h 307"/>
                  <a:gd name="T20" fmla="*/ 1 w 349"/>
                  <a:gd name="T21" fmla="*/ 1 h 307"/>
                  <a:gd name="T22" fmla="*/ 1 w 349"/>
                  <a:gd name="T23" fmla="*/ 1 h 307"/>
                  <a:gd name="T24" fmla="*/ 1 w 349"/>
                  <a:gd name="T25" fmla="*/ 1 h 307"/>
                  <a:gd name="T26" fmla="*/ 1 w 349"/>
                  <a:gd name="T27" fmla="*/ 1 h 307"/>
                  <a:gd name="T28" fmla="*/ 1 w 349"/>
                  <a:gd name="T29" fmla="*/ 1 h 307"/>
                  <a:gd name="T30" fmla="*/ 1 w 349"/>
                  <a:gd name="T31" fmla="*/ 1 h 307"/>
                  <a:gd name="T32" fmla="*/ 1 w 349"/>
                  <a:gd name="T33" fmla="*/ 1 h 307"/>
                  <a:gd name="T34" fmla="*/ 1 w 349"/>
                  <a:gd name="T35" fmla="*/ 1 h 307"/>
                  <a:gd name="T36" fmla="*/ 1 w 349"/>
                  <a:gd name="T37" fmla="*/ 1 h 307"/>
                  <a:gd name="T38" fmla="*/ 1 w 349"/>
                  <a:gd name="T39" fmla="*/ 1 h 307"/>
                  <a:gd name="T40" fmla="*/ 1 w 349"/>
                  <a:gd name="T41" fmla="*/ 1 h 307"/>
                  <a:gd name="T42" fmla="*/ 1 w 349"/>
                  <a:gd name="T43" fmla="*/ 1 h 307"/>
                  <a:gd name="T44" fmla="*/ 1 w 349"/>
                  <a:gd name="T45" fmla="*/ 1 h 307"/>
                  <a:gd name="T46" fmla="*/ 1 w 349"/>
                  <a:gd name="T47" fmla="*/ 1 h 307"/>
                  <a:gd name="T48" fmla="*/ 1 w 349"/>
                  <a:gd name="T49" fmla="*/ 1 h 307"/>
                  <a:gd name="T50" fmla="*/ 1 w 349"/>
                  <a:gd name="T51" fmla="*/ 1 h 307"/>
                  <a:gd name="T52" fmla="*/ 1 w 349"/>
                  <a:gd name="T53" fmla="*/ 1 h 307"/>
                  <a:gd name="T54" fmla="*/ 1 w 349"/>
                  <a:gd name="T55" fmla="*/ 1 h 307"/>
                  <a:gd name="T56" fmla="*/ 1 w 349"/>
                  <a:gd name="T57" fmla="*/ 1 h 307"/>
                  <a:gd name="T58" fmla="*/ 1 w 349"/>
                  <a:gd name="T59" fmla="*/ 1 h 307"/>
                  <a:gd name="T60" fmla="*/ 1 w 349"/>
                  <a:gd name="T61" fmla="*/ 1 h 307"/>
                  <a:gd name="T62" fmla="*/ 1 w 349"/>
                  <a:gd name="T63" fmla="*/ 1 h 307"/>
                  <a:gd name="T64" fmla="*/ 1 w 349"/>
                  <a:gd name="T65" fmla="*/ 1 h 307"/>
                  <a:gd name="T66" fmla="*/ 1 w 349"/>
                  <a:gd name="T67" fmla="*/ 1 h 307"/>
                  <a:gd name="T68" fmla="*/ 1 w 349"/>
                  <a:gd name="T69" fmla="*/ 1 h 307"/>
                  <a:gd name="T70" fmla="*/ 1 w 349"/>
                  <a:gd name="T71" fmla="*/ 1 h 307"/>
                  <a:gd name="T72" fmla="*/ 1 w 349"/>
                  <a:gd name="T73" fmla="*/ 1 h 307"/>
                  <a:gd name="T74" fmla="*/ 1 w 349"/>
                  <a:gd name="T75" fmla="*/ 1 h 307"/>
                  <a:gd name="T76" fmla="*/ 1 w 349"/>
                  <a:gd name="T77" fmla="*/ 1 h 307"/>
                  <a:gd name="T78" fmla="*/ 1 w 349"/>
                  <a:gd name="T79" fmla="*/ 1 h 307"/>
                  <a:gd name="T80" fmla="*/ 1 w 349"/>
                  <a:gd name="T81" fmla="*/ 1 h 307"/>
                  <a:gd name="T82" fmla="*/ 1 w 349"/>
                  <a:gd name="T83" fmla="*/ 1 h 307"/>
                  <a:gd name="T84" fmla="*/ 1 w 349"/>
                  <a:gd name="T85" fmla="*/ 1 h 307"/>
                  <a:gd name="T86" fmla="*/ 1 w 349"/>
                  <a:gd name="T87" fmla="*/ 1 h 307"/>
                  <a:gd name="T88" fmla="*/ 1 w 349"/>
                  <a:gd name="T89" fmla="*/ 1 h 307"/>
                  <a:gd name="T90" fmla="*/ 1 w 349"/>
                  <a:gd name="T91" fmla="*/ 1 h 307"/>
                  <a:gd name="T92" fmla="*/ 1 w 349"/>
                  <a:gd name="T93" fmla="*/ 1 h 307"/>
                  <a:gd name="T94" fmla="*/ 1 w 349"/>
                  <a:gd name="T95" fmla="*/ 1 h 307"/>
                  <a:gd name="T96" fmla="*/ 1 w 349"/>
                  <a:gd name="T97" fmla="*/ 1 h 307"/>
                  <a:gd name="T98" fmla="*/ 0 w 349"/>
                  <a:gd name="T99" fmla="*/ 1 h 307"/>
                  <a:gd name="T100" fmla="*/ 1 w 349"/>
                  <a:gd name="T101" fmla="*/ 0 h 307"/>
                  <a:gd name="T102" fmla="*/ 1 w 349"/>
                  <a:gd name="T103" fmla="*/ 1 h 307"/>
                  <a:gd name="T104" fmla="*/ 1 w 349"/>
                  <a:gd name="T105" fmla="*/ 0 h 307"/>
                  <a:gd name="T106" fmla="*/ 1 w 349"/>
                  <a:gd name="T107" fmla="*/ 1 h 307"/>
                  <a:gd name="T108" fmla="*/ 1 w 349"/>
                  <a:gd name="T109" fmla="*/ 1 h 307"/>
                  <a:gd name="T110" fmla="*/ 1 w 349"/>
                  <a:gd name="T111" fmla="*/ 1 h 307"/>
                  <a:gd name="T112" fmla="*/ 1 w 349"/>
                  <a:gd name="T113" fmla="*/ 1 h 307"/>
                  <a:gd name="T114" fmla="*/ 1 w 349"/>
                  <a:gd name="T115" fmla="*/ 1 h 307"/>
                  <a:gd name="T116" fmla="*/ 1 w 349"/>
                  <a:gd name="T117" fmla="*/ 1 h 307"/>
                  <a:gd name="T118" fmla="*/ 1 w 349"/>
                  <a:gd name="T119" fmla="*/ 1 h 307"/>
                  <a:gd name="T120" fmla="*/ 1 w 349"/>
                  <a:gd name="T121" fmla="*/ 1 h 3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49" h="307">
                    <a:moveTo>
                      <a:pt x="250" y="129"/>
                    </a:moveTo>
                    <a:cubicBezTo>
                      <a:pt x="251" y="129"/>
                      <a:pt x="253" y="128"/>
                      <a:pt x="253" y="126"/>
                    </a:cubicBezTo>
                    <a:cubicBezTo>
                      <a:pt x="253" y="118"/>
                      <a:pt x="253" y="118"/>
                      <a:pt x="253" y="118"/>
                    </a:cubicBezTo>
                    <a:cubicBezTo>
                      <a:pt x="253" y="56"/>
                      <a:pt x="253" y="45"/>
                      <a:pt x="252" y="32"/>
                    </a:cubicBezTo>
                    <a:cubicBezTo>
                      <a:pt x="251" y="18"/>
                      <a:pt x="248" y="11"/>
                      <a:pt x="234" y="8"/>
                    </a:cubicBezTo>
                    <a:cubicBezTo>
                      <a:pt x="231" y="8"/>
                      <a:pt x="224" y="7"/>
                      <a:pt x="218" y="7"/>
                    </a:cubicBezTo>
                    <a:cubicBezTo>
                      <a:pt x="214" y="7"/>
                      <a:pt x="212" y="6"/>
                      <a:pt x="212" y="3"/>
                    </a:cubicBezTo>
                    <a:cubicBezTo>
                      <a:pt x="212" y="1"/>
                      <a:pt x="214" y="0"/>
                      <a:pt x="220" y="0"/>
                    </a:cubicBezTo>
                    <a:cubicBezTo>
                      <a:pt x="242" y="0"/>
                      <a:pt x="268" y="1"/>
                      <a:pt x="279" y="1"/>
                    </a:cubicBezTo>
                    <a:cubicBezTo>
                      <a:pt x="288" y="1"/>
                      <a:pt x="314" y="0"/>
                      <a:pt x="330" y="0"/>
                    </a:cubicBezTo>
                    <a:cubicBezTo>
                      <a:pt x="336" y="0"/>
                      <a:pt x="339" y="1"/>
                      <a:pt x="339" y="3"/>
                    </a:cubicBezTo>
                    <a:cubicBezTo>
                      <a:pt x="339" y="6"/>
                      <a:pt x="336" y="7"/>
                      <a:pt x="331" y="7"/>
                    </a:cubicBezTo>
                    <a:cubicBezTo>
                      <a:pt x="328" y="7"/>
                      <a:pt x="324" y="8"/>
                      <a:pt x="319" y="8"/>
                    </a:cubicBezTo>
                    <a:cubicBezTo>
                      <a:pt x="308" y="10"/>
                      <a:pt x="305" y="17"/>
                      <a:pt x="304" y="32"/>
                    </a:cubicBezTo>
                    <a:cubicBezTo>
                      <a:pt x="304" y="45"/>
                      <a:pt x="304" y="56"/>
                      <a:pt x="304" y="118"/>
                    </a:cubicBezTo>
                    <a:cubicBezTo>
                      <a:pt x="304" y="189"/>
                      <a:pt x="304" y="189"/>
                      <a:pt x="304" y="189"/>
                    </a:cubicBezTo>
                    <a:cubicBezTo>
                      <a:pt x="304" y="227"/>
                      <a:pt x="304" y="259"/>
                      <a:pt x="306" y="277"/>
                    </a:cubicBezTo>
                    <a:cubicBezTo>
                      <a:pt x="307" y="288"/>
                      <a:pt x="309" y="297"/>
                      <a:pt x="321" y="299"/>
                    </a:cubicBezTo>
                    <a:cubicBezTo>
                      <a:pt x="327" y="299"/>
                      <a:pt x="336" y="300"/>
                      <a:pt x="342" y="300"/>
                    </a:cubicBezTo>
                    <a:cubicBezTo>
                      <a:pt x="347" y="300"/>
                      <a:pt x="349" y="301"/>
                      <a:pt x="349" y="303"/>
                    </a:cubicBezTo>
                    <a:cubicBezTo>
                      <a:pt x="349" y="306"/>
                      <a:pt x="345" y="307"/>
                      <a:pt x="341" y="307"/>
                    </a:cubicBezTo>
                    <a:cubicBezTo>
                      <a:pt x="314" y="307"/>
                      <a:pt x="288" y="306"/>
                      <a:pt x="277" y="306"/>
                    </a:cubicBezTo>
                    <a:cubicBezTo>
                      <a:pt x="268" y="306"/>
                      <a:pt x="242" y="307"/>
                      <a:pt x="226" y="307"/>
                    </a:cubicBezTo>
                    <a:cubicBezTo>
                      <a:pt x="220" y="307"/>
                      <a:pt x="218" y="306"/>
                      <a:pt x="218" y="303"/>
                    </a:cubicBezTo>
                    <a:cubicBezTo>
                      <a:pt x="218" y="301"/>
                      <a:pt x="219" y="300"/>
                      <a:pt x="224" y="300"/>
                    </a:cubicBezTo>
                    <a:cubicBezTo>
                      <a:pt x="230" y="300"/>
                      <a:pt x="235" y="299"/>
                      <a:pt x="239" y="299"/>
                    </a:cubicBezTo>
                    <a:cubicBezTo>
                      <a:pt x="247" y="297"/>
                      <a:pt x="249" y="288"/>
                      <a:pt x="251" y="276"/>
                    </a:cubicBezTo>
                    <a:cubicBezTo>
                      <a:pt x="253" y="259"/>
                      <a:pt x="253" y="227"/>
                      <a:pt x="253" y="189"/>
                    </a:cubicBezTo>
                    <a:cubicBezTo>
                      <a:pt x="253" y="154"/>
                      <a:pt x="253" y="154"/>
                      <a:pt x="253" y="154"/>
                    </a:cubicBezTo>
                    <a:cubicBezTo>
                      <a:pt x="253" y="152"/>
                      <a:pt x="251" y="151"/>
                      <a:pt x="250" y="151"/>
                    </a:cubicBezTo>
                    <a:cubicBezTo>
                      <a:pt x="95" y="151"/>
                      <a:pt x="95" y="151"/>
                      <a:pt x="95" y="151"/>
                    </a:cubicBezTo>
                    <a:cubicBezTo>
                      <a:pt x="94" y="151"/>
                      <a:pt x="92" y="152"/>
                      <a:pt x="92" y="154"/>
                    </a:cubicBezTo>
                    <a:cubicBezTo>
                      <a:pt x="92" y="189"/>
                      <a:pt x="92" y="189"/>
                      <a:pt x="92" y="189"/>
                    </a:cubicBezTo>
                    <a:cubicBezTo>
                      <a:pt x="92" y="227"/>
                      <a:pt x="92" y="259"/>
                      <a:pt x="94" y="277"/>
                    </a:cubicBezTo>
                    <a:cubicBezTo>
                      <a:pt x="96" y="288"/>
                      <a:pt x="98" y="297"/>
                      <a:pt x="110" y="299"/>
                    </a:cubicBezTo>
                    <a:cubicBezTo>
                      <a:pt x="116" y="299"/>
                      <a:pt x="125" y="300"/>
                      <a:pt x="131" y="300"/>
                    </a:cubicBezTo>
                    <a:cubicBezTo>
                      <a:pt x="135" y="300"/>
                      <a:pt x="137" y="301"/>
                      <a:pt x="137" y="303"/>
                    </a:cubicBezTo>
                    <a:cubicBezTo>
                      <a:pt x="137" y="306"/>
                      <a:pt x="134" y="307"/>
                      <a:pt x="129" y="307"/>
                    </a:cubicBezTo>
                    <a:cubicBezTo>
                      <a:pt x="103" y="307"/>
                      <a:pt x="77" y="306"/>
                      <a:pt x="66" y="306"/>
                    </a:cubicBezTo>
                    <a:cubicBezTo>
                      <a:pt x="56" y="306"/>
                      <a:pt x="31" y="307"/>
                      <a:pt x="15" y="307"/>
                    </a:cubicBezTo>
                    <a:cubicBezTo>
                      <a:pt x="9" y="307"/>
                      <a:pt x="6" y="306"/>
                      <a:pt x="6" y="303"/>
                    </a:cubicBezTo>
                    <a:cubicBezTo>
                      <a:pt x="6" y="301"/>
                      <a:pt x="8" y="300"/>
                      <a:pt x="13" y="300"/>
                    </a:cubicBezTo>
                    <a:cubicBezTo>
                      <a:pt x="19" y="300"/>
                      <a:pt x="24" y="299"/>
                      <a:pt x="28" y="299"/>
                    </a:cubicBezTo>
                    <a:cubicBezTo>
                      <a:pt x="36" y="297"/>
                      <a:pt x="38" y="288"/>
                      <a:pt x="39" y="276"/>
                    </a:cubicBezTo>
                    <a:cubicBezTo>
                      <a:pt x="41" y="259"/>
                      <a:pt x="41" y="227"/>
                      <a:pt x="41" y="189"/>
                    </a:cubicBezTo>
                    <a:cubicBezTo>
                      <a:pt x="41" y="118"/>
                      <a:pt x="41" y="118"/>
                      <a:pt x="41" y="118"/>
                    </a:cubicBezTo>
                    <a:cubicBezTo>
                      <a:pt x="41" y="56"/>
                      <a:pt x="41" y="45"/>
                      <a:pt x="41" y="32"/>
                    </a:cubicBezTo>
                    <a:cubicBezTo>
                      <a:pt x="40" y="18"/>
                      <a:pt x="37" y="11"/>
                      <a:pt x="23" y="8"/>
                    </a:cubicBezTo>
                    <a:cubicBezTo>
                      <a:pt x="20" y="8"/>
                      <a:pt x="13" y="7"/>
                      <a:pt x="7" y="7"/>
                    </a:cubicBezTo>
                    <a:cubicBezTo>
                      <a:pt x="3" y="7"/>
                      <a:pt x="0" y="6"/>
                      <a:pt x="0" y="3"/>
                    </a:cubicBezTo>
                    <a:cubicBezTo>
                      <a:pt x="0" y="1"/>
                      <a:pt x="3" y="0"/>
                      <a:pt x="9" y="0"/>
                    </a:cubicBezTo>
                    <a:cubicBezTo>
                      <a:pt x="31" y="0"/>
                      <a:pt x="56" y="1"/>
                      <a:pt x="67" y="1"/>
                    </a:cubicBezTo>
                    <a:cubicBezTo>
                      <a:pt x="77" y="1"/>
                      <a:pt x="103" y="0"/>
                      <a:pt x="119" y="0"/>
                    </a:cubicBezTo>
                    <a:cubicBezTo>
                      <a:pt x="124" y="0"/>
                      <a:pt x="127" y="1"/>
                      <a:pt x="127" y="3"/>
                    </a:cubicBezTo>
                    <a:cubicBezTo>
                      <a:pt x="127" y="6"/>
                      <a:pt x="125" y="7"/>
                      <a:pt x="120" y="7"/>
                    </a:cubicBezTo>
                    <a:cubicBezTo>
                      <a:pt x="117" y="7"/>
                      <a:pt x="113" y="8"/>
                      <a:pt x="108" y="8"/>
                    </a:cubicBezTo>
                    <a:cubicBezTo>
                      <a:pt x="97" y="10"/>
                      <a:pt x="94" y="17"/>
                      <a:pt x="93" y="32"/>
                    </a:cubicBezTo>
                    <a:cubicBezTo>
                      <a:pt x="92" y="45"/>
                      <a:pt x="92" y="56"/>
                      <a:pt x="92" y="118"/>
                    </a:cubicBezTo>
                    <a:cubicBezTo>
                      <a:pt x="92" y="126"/>
                      <a:pt x="92" y="126"/>
                      <a:pt x="92" y="126"/>
                    </a:cubicBezTo>
                    <a:cubicBezTo>
                      <a:pt x="92" y="128"/>
                      <a:pt x="94" y="129"/>
                      <a:pt x="95" y="129"/>
                    </a:cubicBezTo>
                    <a:cubicBezTo>
                      <a:pt x="250" y="129"/>
                      <a:pt x="250" y="129"/>
                      <a:pt x="250" y="129"/>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13"/>
              <p:cNvSpPr>
                <a:spLocks noChangeAspect="1"/>
              </p:cNvSpPr>
              <p:nvPr userDrawn="1"/>
            </p:nvSpPr>
            <p:spPr bwMode="auto">
              <a:xfrm>
                <a:off x="3546" y="890"/>
                <a:ext cx="145" cy="220"/>
              </a:xfrm>
              <a:custGeom>
                <a:avLst/>
                <a:gdLst>
                  <a:gd name="T0" fmla="*/ 1 w 206"/>
                  <a:gd name="T1" fmla="*/ 1 h 312"/>
                  <a:gd name="T2" fmla="*/ 1 w 206"/>
                  <a:gd name="T3" fmla="*/ 1 h 312"/>
                  <a:gd name="T4" fmla="*/ 1 w 206"/>
                  <a:gd name="T5" fmla="*/ 1 h 312"/>
                  <a:gd name="T6" fmla="*/ 1 w 206"/>
                  <a:gd name="T7" fmla="*/ 1 h 312"/>
                  <a:gd name="T8" fmla="*/ 0 w 206"/>
                  <a:gd name="T9" fmla="*/ 1 h 312"/>
                  <a:gd name="T10" fmla="*/ 1 w 206"/>
                  <a:gd name="T11" fmla="*/ 1 h 312"/>
                  <a:gd name="T12" fmla="*/ 1 w 206"/>
                  <a:gd name="T13" fmla="*/ 1 h 312"/>
                  <a:gd name="T14" fmla="*/ 1 w 206"/>
                  <a:gd name="T15" fmla="*/ 1 h 312"/>
                  <a:gd name="T16" fmla="*/ 1 w 206"/>
                  <a:gd name="T17" fmla="*/ 1 h 312"/>
                  <a:gd name="T18" fmla="*/ 1 w 206"/>
                  <a:gd name="T19" fmla="*/ 0 h 312"/>
                  <a:gd name="T20" fmla="*/ 1 w 206"/>
                  <a:gd name="T21" fmla="*/ 1 h 312"/>
                  <a:gd name="T22" fmla="*/ 1 w 206"/>
                  <a:gd name="T23" fmla="*/ 1 h 312"/>
                  <a:gd name="T24" fmla="*/ 1 w 206"/>
                  <a:gd name="T25" fmla="*/ 1 h 312"/>
                  <a:gd name="T26" fmla="*/ 1 w 206"/>
                  <a:gd name="T27" fmla="*/ 1 h 312"/>
                  <a:gd name="T28" fmla="*/ 1 w 206"/>
                  <a:gd name="T29" fmla="*/ 1 h 312"/>
                  <a:gd name="T30" fmla="*/ 1 w 206"/>
                  <a:gd name="T31" fmla="*/ 1 h 312"/>
                  <a:gd name="T32" fmla="*/ 1 w 206"/>
                  <a:gd name="T33" fmla="*/ 1 h 312"/>
                  <a:gd name="T34" fmla="*/ 1 w 206"/>
                  <a:gd name="T35" fmla="*/ 1 h 312"/>
                  <a:gd name="T36" fmla="*/ 1 w 206"/>
                  <a:gd name="T37" fmla="*/ 1 h 312"/>
                  <a:gd name="T38" fmla="*/ 1 w 206"/>
                  <a:gd name="T39" fmla="*/ 1 h 312"/>
                  <a:gd name="T40" fmla="*/ 1 w 206"/>
                  <a:gd name="T41" fmla="*/ 1 h 312"/>
                  <a:gd name="T42" fmla="*/ 1 w 206"/>
                  <a:gd name="T43" fmla="*/ 1 h 312"/>
                  <a:gd name="T44" fmla="*/ 1 w 206"/>
                  <a:gd name="T45" fmla="*/ 1 h 312"/>
                  <a:gd name="T46" fmla="*/ 1 w 206"/>
                  <a:gd name="T47" fmla="*/ 1 h 312"/>
                  <a:gd name="T48" fmla="*/ 1 w 206"/>
                  <a:gd name="T49" fmla="*/ 1 h 312"/>
                  <a:gd name="T50" fmla="*/ 1 w 206"/>
                  <a:gd name="T51" fmla="*/ 1 h 312"/>
                  <a:gd name="T52" fmla="*/ 1 w 206"/>
                  <a:gd name="T53" fmla="*/ 1 h 312"/>
                  <a:gd name="T54" fmla="*/ 1 w 206"/>
                  <a:gd name="T55" fmla="*/ 1 h 312"/>
                  <a:gd name="T56" fmla="*/ 1 w 206"/>
                  <a:gd name="T57" fmla="*/ 1 h 312"/>
                  <a:gd name="T58" fmla="*/ 1 w 206"/>
                  <a:gd name="T59" fmla="*/ 1 h 312"/>
                  <a:gd name="T60" fmla="*/ 1 w 206"/>
                  <a:gd name="T61" fmla="*/ 1 h 312"/>
                  <a:gd name="T62" fmla="*/ 1 w 206"/>
                  <a:gd name="T63" fmla="*/ 1 h 312"/>
                  <a:gd name="T64" fmla="*/ 1 w 206"/>
                  <a:gd name="T65" fmla="*/ 1 h 312"/>
                  <a:gd name="T66" fmla="*/ 1 w 206"/>
                  <a:gd name="T67" fmla="*/ 1 h 312"/>
                  <a:gd name="T68" fmla="*/ 1 w 206"/>
                  <a:gd name="T69" fmla="*/ 1 h 312"/>
                  <a:gd name="T70" fmla="*/ 1 w 206"/>
                  <a:gd name="T71" fmla="*/ 1 h 312"/>
                  <a:gd name="T72" fmla="*/ 1 w 206"/>
                  <a:gd name="T73" fmla="*/ 1 h 312"/>
                  <a:gd name="T74" fmla="*/ 1 w 206"/>
                  <a:gd name="T75" fmla="*/ 1 h 312"/>
                  <a:gd name="T76" fmla="*/ 1 w 206"/>
                  <a:gd name="T77" fmla="*/ 1 h 312"/>
                  <a:gd name="T78" fmla="*/ 1 w 206"/>
                  <a:gd name="T79" fmla="*/ 1 h 312"/>
                  <a:gd name="T80" fmla="*/ 1 w 206"/>
                  <a:gd name="T81" fmla="*/ 1 h 312"/>
                  <a:gd name="T82" fmla="*/ 1 w 206"/>
                  <a:gd name="T83" fmla="*/ 1 h 312"/>
                  <a:gd name="T84" fmla="*/ 1 w 206"/>
                  <a:gd name="T85" fmla="*/ 1 h 312"/>
                  <a:gd name="T86" fmla="*/ 1 w 206"/>
                  <a:gd name="T87" fmla="*/ 1 h 312"/>
                  <a:gd name="T88" fmla="*/ 1 w 206"/>
                  <a:gd name="T89" fmla="*/ 1 h 312"/>
                  <a:gd name="T90" fmla="*/ 1 w 206"/>
                  <a:gd name="T91" fmla="*/ 1 h 312"/>
                  <a:gd name="T92" fmla="*/ 1 w 206"/>
                  <a:gd name="T93" fmla="*/ 1 h 312"/>
                  <a:gd name="T94" fmla="*/ 1 w 206"/>
                  <a:gd name="T95" fmla="*/ 1 h 312"/>
                  <a:gd name="T96" fmla="*/ 1 w 206"/>
                  <a:gd name="T97" fmla="*/ 1 h 312"/>
                  <a:gd name="T98" fmla="*/ 1 w 206"/>
                  <a:gd name="T99" fmla="*/ 1 h 3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6" h="312">
                    <a:moveTo>
                      <a:pt x="41" y="121"/>
                    </a:moveTo>
                    <a:cubicBezTo>
                      <a:pt x="41" y="59"/>
                      <a:pt x="41" y="48"/>
                      <a:pt x="41" y="35"/>
                    </a:cubicBezTo>
                    <a:cubicBezTo>
                      <a:pt x="40" y="21"/>
                      <a:pt x="37" y="14"/>
                      <a:pt x="23" y="11"/>
                    </a:cubicBezTo>
                    <a:cubicBezTo>
                      <a:pt x="20" y="11"/>
                      <a:pt x="13" y="10"/>
                      <a:pt x="7" y="10"/>
                    </a:cubicBezTo>
                    <a:cubicBezTo>
                      <a:pt x="3" y="10"/>
                      <a:pt x="0" y="9"/>
                      <a:pt x="0" y="6"/>
                    </a:cubicBezTo>
                    <a:cubicBezTo>
                      <a:pt x="0" y="4"/>
                      <a:pt x="3" y="3"/>
                      <a:pt x="9" y="3"/>
                    </a:cubicBezTo>
                    <a:cubicBezTo>
                      <a:pt x="31" y="3"/>
                      <a:pt x="56" y="4"/>
                      <a:pt x="68" y="4"/>
                    </a:cubicBezTo>
                    <a:cubicBezTo>
                      <a:pt x="81" y="4"/>
                      <a:pt x="162" y="4"/>
                      <a:pt x="170" y="4"/>
                    </a:cubicBezTo>
                    <a:cubicBezTo>
                      <a:pt x="177" y="3"/>
                      <a:pt x="184" y="2"/>
                      <a:pt x="187" y="1"/>
                    </a:cubicBezTo>
                    <a:cubicBezTo>
                      <a:pt x="189" y="1"/>
                      <a:pt x="192" y="0"/>
                      <a:pt x="194" y="0"/>
                    </a:cubicBezTo>
                    <a:cubicBezTo>
                      <a:pt x="196" y="0"/>
                      <a:pt x="196" y="1"/>
                      <a:pt x="196" y="3"/>
                    </a:cubicBezTo>
                    <a:cubicBezTo>
                      <a:pt x="196" y="6"/>
                      <a:pt x="194" y="11"/>
                      <a:pt x="193" y="30"/>
                    </a:cubicBezTo>
                    <a:cubicBezTo>
                      <a:pt x="192" y="34"/>
                      <a:pt x="192" y="52"/>
                      <a:pt x="191" y="57"/>
                    </a:cubicBezTo>
                    <a:cubicBezTo>
                      <a:pt x="190" y="59"/>
                      <a:pt x="190" y="61"/>
                      <a:pt x="187" y="61"/>
                    </a:cubicBezTo>
                    <a:cubicBezTo>
                      <a:pt x="184" y="61"/>
                      <a:pt x="183" y="59"/>
                      <a:pt x="183" y="55"/>
                    </a:cubicBezTo>
                    <a:cubicBezTo>
                      <a:pt x="183" y="52"/>
                      <a:pt x="183" y="46"/>
                      <a:pt x="181" y="41"/>
                    </a:cubicBezTo>
                    <a:cubicBezTo>
                      <a:pt x="178" y="33"/>
                      <a:pt x="174" y="28"/>
                      <a:pt x="153" y="26"/>
                    </a:cubicBezTo>
                    <a:cubicBezTo>
                      <a:pt x="146" y="25"/>
                      <a:pt x="104" y="24"/>
                      <a:pt x="96" y="24"/>
                    </a:cubicBezTo>
                    <a:cubicBezTo>
                      <a:pt x="93" y="24"/>
                      <a:pt x="93" y="26"/>
                      <a:pt x="93" y="28"/>
                    </a:cubicBezTo>
                    <a:cubicBezTo>
                      <a:pt x="93" y="131"/>
                      <a:pt x="93" y="131"/>
                      <a:pt x="93" y="131"/>
                    </a:cubicBezTo>
                    <a:cubicBezTo>
                      <a:pt x="93" y="134"/>
                      <a:pt x="93" y="136"/>
                      <a:pt x="96" y="136"/>
                    </a:cubicBezTo>
                    <a:cubicBezTo>
                      <a:pt x="105" y="136"/>
                      <a:pt x="151" y="136"/>
                      <a:pt x="161" y="135"/>
                    </a:cubicBezTo>
                    <a:cubicBezTo>
                      <a:pt x="170" y="134"/>
                      <a:pt x="177" y="133"/>
                      <a:pt x="180" y="129"/>
                    </a:cubicBezTo>
                    <a:cubicBezTo>
                      <a:pt x="183" y="126"/>
                      <a:pt x="185" y="124"/>
                      <a:pt x="187" y="124"/>
                    </a:cubicBezTo>
                    <a:cubicBezTo>
                      <a:pt x="188" y="124"/>
                      <a:pt x="190" y="125"/>
                      <a:pt x="190" y="127"/>
                    </a:cubicBezTo>
                    <a:cubicBezTo>
                      <a:pt x="190" y="129"/>
                      <a:pt x="188" y="136"/>
                      <a:pt x="186" y="157"/>
                    </a:cubicBezTo>
                    <a:cubicBezTo>
                      <a:pt x="186" y="165"/>
                      <a:pt x="185" y="181"/>
                      <a:pt x="185" y="184"/>
                    </a:cubicBezTo>
                    <a:cubicBezTo>
                      <a:pt x="185" y="187"/>
                      <a:pt x="185" y="192"/>
                      <a:pt x="181" y="192"/>
                    </a:cubicBezTo>
                    <a:cubicBezTo>
                      <a:pt x="178" y="192"/>
                      <a:pt x="177" y="190"/>
                      <a:pt x="177" y="188"/>
                    </a:cubicBezTo>
                    <a:cubicBezTo>
                      <a:pt x="177" y="184"/>
                      <a:pt x="177" y="179"/>
                      <a:pt x="176" y="173"/>
                    </a:cubicBezTo>
                    <a:cubicBezTo>
                      <a:pt x="174" y="165"/>
                      <a:pt x="168" y="159"/>
                      <a:pt x="153" y="157"/>
                    </a:cubicBezTo>
                    <a:cubicBezTo>
                      <a:pt x="145" y="157"/>
                      <a:pt x="105" y="156"/>
                      <a:pt x="95" y="156"/>
                    </a:cubicBezTo>
                    <a:cubicBezTo>
                      <a:pt x="93" y="156"/>
                      <a:pt x="93" y="158"/>
                      <a:pt x="93" y="160"/>
                    </a:cubicBezTo>
                    <a:cubicBezTo>
                      <a:pt x="93" y="192"/>
                      <a:pt x="93" y="192"/>
                      <a:pt x="93" y="192"/>
                    </a:cubicBezTo>
                    <a:cubicBezTo>
                      <a:pt x="93" y="206"/>
                      <a:pt x="92" y="244"/>
                      <a:pt x="93" y="256"/>
                    </a:cubicBezTo>
                    <a:cubicBezTo>
                      <a:pt x="93" y="284"/>
                      <a:pt x="100" y="290"/>
                      <a:pt x="142" y="290"/>
                    </a:cubicBezTo>
                    <a:cubicBezTo>
                      <a:pt x="152" y="290"/>
                      <a:pt x="169" y="290"/>
                      <a:pt x="180" y="285"/>
                    </a:cubicBezTo>
                    <a:cubicBezTo>
                      <a:pt x="190" y="280"/>
                      <a:pt x="195" y="271"/>
                      <a:pt x="198" y="255"/>
                    </a:cubicBezTo>
                    <a:cubicBezTo>
                      <a:pt x="199" y="250"/>
                      <a:pt x="200" y="249"/>
                      <a:pt x="203" y="249"/>
                    </a:cubicBezTo>
                    <a:cubicBezTo>
                      <a:pt x="206" y="249"/>
                      <a:pt x="206" y="252"/>
                      <a:pt x="206" y="256"/>
                    </a:cubicBezTo>
                    <a:cubicBezTo>
                      <a:pt x="206" y="265"/>
                      <a:pt x="203" y="293"/>
                      <a:pt x="201" y="301"/>
                    </a:cubicBezTo>
                    <a:cubicBezTo>
                      <a:pt x="198" y="312"/>
                      <a:pt x="194" y="312"/>
                      <a:pt x="179" y="312"/>
                    </a:cubicBezTo>
                    <a:cubicBezTo>
                      <a:pt x="117" y="312"/>
                      <a:pt x="90" y="309"/>
                      <a:pt x="66" y="309"/>
                    </a:cubicBezTo>
                    <a:cubicBezTo>
                      <a:pt x="56" y="309"/>
                      <a:pt x="31" y="310"/>
                      <a:pt x="15" y="310"/>
                    </a:cubicBezTo>
                    <a:cubicBezTo>
                      <a:pt x="9" y="310"/>
                      <a:pt x="6" y="309"/>
                      <a:pt x="6" y="306"/>
                    </a:cubicBezTo>
                    <a:cubicBezTo>
                      <a:pt x="6" y="304"/>
                      <a:pt x="8" y="303"/>
                      <a:pt x="13" y="303"/>
                    </a:cubicBezTo>
                    <a:cubicBezTo>
                      <a:pt x="19" y="303"/>
                      <a:pt x="24" y="302"/>
                      <a:pt x="28" y="302"/>
                    </a:cubicBezTo>
                    <a:cubicBezTo>
                      <a:pt x="36" y="300"/>
                      <a:pt x="38" y="291"/>
                      <a:pt x="39" y="279"/>
                    </a:cubicBezTo>
                    <a:cubicBezTo>
                      <a:pt x="41" y="262"/>
                      <a:pt x="41" y="230"/>
                      <a:pt x="41" y="192"/>
                    </a:cubicBezTo>
                    <a:cubicBezTo>
                      <a:pt x="41" y="121"/>
                      <a:pt x="41" y="121"/>
                      <a:pt x="41" y="121"/>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14"/>
              <p:cNvSpPr>
                <a:spLocks noChangeAspect="1"/>
              </p:cNvSpPr>
              <p:nvPr userDrawn="1"/>
            </p:nvSpPr>
            <p:spPr bwMode="auto">
              <a:xfrm>
                <a:off x="3866" y="824"/>
                <a:ext cx="315" cy="290"/>
              </a:xfrm>
              <a:custGeom>
                <a:avLst/>
                <a:gdLst>
                  <a:gd name="T0" fmla="*/ 1 w 448"/>
                  <a:gd name="T1" fmla="*/ 1 h 412"/>
                  <a:gd name="T2" fmla="*/ 1 w 448"/>
                  <a:gd name="T3" fmla="*/ 1 h 412"/>
                  <a:gd name="T4" fmla="*/ 1 w 448"/>
                  <a:gd name="T5" fmla="*/ 1 h 412"/>
                  <a:gd name="T6" fmla="*/ 0 w 448"/>
                  <a:gd name="T7" fmla="*/ 1 h 412"/>
                  <a:gd name="T8" fmla="*/ 1 w 448"/>
                  <a:gd name="T9" fmla="*/ 0 h 412"/>
                  <a:gd name="T10" fmla="*/ 1 w 448"/>
                  <a:gd name="T11" fmla="*/ 1 h 412"/>
                  <a:gd name="T12" fmla="*/ 1 w 448"/>
                  <a:gd name="T13" fmla="*/ 0 h 412"/>
                  <a:gd name="T14" fmla="*/ 1 w 448"/>
                  <a:gd name="T15" fmla="*/ 1 h 412"/>
                  <a:gd name="T16" fmla="*/ 1 w 448"/>
                  <a:gd name="T17" fmla="*/ 1 h 412"/>
                  <a:gd name="T18" fmla="*/ 1 w 448"/>
                  <a:gd name="T19" fmla="*/ 1 h 412"/>
                  <a:gd name="T20" fmla="*/ 1 w 448"/>
                  <a:gd name="T21" fmla="*/ 1 h 412"/>
                  <a:gd name="T22" fmla="*/ 1 w 448"/>
                  <a:gd name="T23" fmla="*/ 1 h 412"/>
                  <a:gd name="T24" fmla="*/ 1 w 448"/>
                  <a:gd name="T25" fmla="*/ 1 h 412"/>
                  <a:gd name="T26" fmla="*/ 1 w 448"/>
                  <a:gd name="T27" fmla="*/ 1 h 412"/>
                  <a:gd name="T28" fmla="*/ 1 w 448"/>
                  <a:gd name="T29" fmla="*/ 1 h 412"/>
                  <a:gd name="T30" fmla="*/ 1 w 448"/>
                  <a:gd name="T31" fmla="*/ 1 h 412"/>
                  <a:gd name="T32" fmla="*/ 1 w 448"/>
                  <a:gd name="T33" fmla="*/ 1 h 412"/>
                  <a:gd name="T34" fmla="*/ 1 w 448"/>
                  <a:gd name="T35" fmla="*/ 1 h 412"/>
                  <a:gd name="T36" fmla="*/ 1 w 448"/>
                  <a:gd name="T37" fmla="*/ 1 h 412"/>
                  <a:gd name="T38" fmla="*/ 1 w 448"/>
                  <a:gd name="T39" fmla="*/ 0 h 412"/>
                  <a:gd name="T40" fmla="*/ 1 w 448"/>
                  <a:gd name="T41" fmla="*/ 1 h 412"/>
                  <a:gd name="T42" fmla="*/ 1 w 448"/>
                  <a:gd name="T43" fmla="*/ 0 h 412"/>
                  <a:gd name="T44" fmla="*/ 1 w 448"/>
                  <a:gd name="T45" fmla="*/ 1 h 412"/>
                  <a:gd name="T46" fmla="*/ 1 w 448"/>
                  <a:gd name="T47" fmla="*/ 1 h 412"/>
                  <a:gd name="T48" fmla="*/ 1 w 448"/>
                  <a:gd name="T49" fmla="*/ 1 h 412"/>
                  <a:gd name="T50" fmla="*/ 1 w 448"/>
                  <a:gd name="T51" fmla="*/ 1 h 412"/>
                  <a:gd name="T52" fmla="*/ 1 w 448"/>
                  <a:gd name="T53" fmla="*/ 1 h 412"/>
                  <a:gd name="T54" fmla="*/ 1 w 448"/>
                  <a:gd name="T55" fmla="*/ 1 h 412"/>
                  <a:gd name="T56" fmla="*/ 1 w 448"/>
                  <a:gd name="T57" fmla="*/ 1 h 412"/>
                  <a:gd name="T58" fmla="*/ 1 w 448"/>
                  <a:gd name="T59" fmla="*/ 1 h 412"/>
                  <a:gd name="T60" fmla="*/ 1 w 448"/>
                  <a:gd name="T61" fmla="*/ 1 h 4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8" h="412">
                    <a:moveTo>
                      <a:pt x="68" y="52"/>
                    </a:moveTo>
                    <a:cubicBezTo>
                      <a:pt x="56" y="23"/>
                      <a:pt x="46" y="17"/>
                      <a:pt x="27" y="12"/>
                    </a:cubicBezTo>
                    <a:cubicBezTo>
                      <a:pt x="19" y="10"/>
                      <a:pt x="11" y="10"/>
                      <a:pt x="6" y="10"/>
                    </a:cubicBezTo>
                    <a:cubicBezTo>
                      <a:pt x="1" y="10"/>
                      <a:pt x="0" y="8"/>
                      <a:pt x="0" y="5"/>
                    </a:cubicBezTo>
                    <a:cubicBezTo>
                      <a:pt x="0" y="1"/>
                      <a:pt x="6" y="0"/>
                      <a:pt x="14" y="0"/>
                    </a:cubicBezTo>
                    <a:cubicBezTo>
                      <a:pt x="42" y="0"/>
                      <a:pt x="73" y="2"/>
                      <a:pt x="91" y="2"/>
                    </a:cubicBezTo>
                    <a:cubicBezTo>
                      <a:pt x="105" y="2"/>
                      <a:pt x="131" y="0"/>
                      <a:pt x="157" y="0"/>
                    </a:cubicBezTo>
                    <a:cubicBezTo>
                      <a:pt x="164" y="0"/>
                      <a:pt x="170" y="1"/>
                      <a:pt x="170" y="5"/>
                    </a:cubicBezTo>
                    <a:cubicBezTo>
                      <a:pt x="170" y="9"/>
                      <a:pt x="166" y="10"/>
                      <a:pt x="162" y="10"/>
                    </a:cubicBezTo>
                    <a:cubicBezTo>
                      <a:pt x="153" y="10"/>
                      <a:pt x="145" y="10"/>
                      <a:pt x="141" y="13"/>
                    </a:cubicBezTo>
                    <a:cubicBezTo>
                      <a:pt x="137" y="16"/>
                      <a:pt x="135" y="20"/>
                      <a:pt x="135" y="25"/>
                    </a:cubicBezTo>
                    <a:cubicBezTo>
                      <a:pt x="135" y="32"/>
                      <a:pt x="140" y="47"/>
                      <a:pt x="148" y="66"/>
                    </a:cubicBezTo>
                    <a:cubicBezTo>
                      <a:pt x="240" y="309"/>
                      <a:pt x="240" y="309"/>
                      <a:pt x="240" y="309"/>
                    </a:cubicBezTo>
                    <a:cubicBezTo>
                      <a:pt x="242" y="309"/>
                      <a:pt x="242" y="309"/>
                      <a:pt x="242" y="309"/>
                    </a:cubicBezTo>
                    <a:cubicBezTo>
                      <a:pt x="265" y="250"/>
                      <a:pt x="335" y="78"/>
                      <a:pt x="347" y="42"/>
                    </a:cubicBezTo>
                    <a:cubicBezTo>
                      <a:pt x="350" y="35"/>
                      <a:pt x="352" y="27"/>
                      <a:pt x="352" y="22"/>
                    </a:cubicBezTo>
                    <a:cubicBezTo>
                      <a:pt x="352" y="18"/>
                      <a:pt x="350" y="14"/>
                      <a:pt x="345" y="12"/>
                    </a:cubicBezTo>
                    <a:cubicBezTo>
                      <a:pt x="339" y="10"/>
                      <a:pt x="331" y="10"/>
                      <a:pt x="324" y="10"/>
                    </a:cubicBezTo>
                    <a:cubicBezTo>
                      <a:pt x="319" y="10"/>
                      <a:pt x="315" y="9"/>
                      <a:pt x="315" y="5"/>
                    </a:cubicBezTo>
                    <a:cubicBezTo>
                      <a:pt x="315" y="1"/>
                      <a:pt x="320" y="0"/>
                      <a:pt x="330" y="0"/>
                    </a:cubicBezTo>
                    <a:cubicBezTo>
                      <a:pt x="357" y="0"/>
                      <a:pt x="379" y="2"/>
                      <a:pt x="386" y="2"/>
                    </a:cubicBezTo>
                    <a:cubicBezTo>
                      <a:pt x="395" y="2"/>
                      <a:pt x="420" y="0"/>
                      <a:pt x="436" y="0"/>
                    </a:cubicBezTo>
                    <a:cubicBezTo>
                      <a:pt x="443" y="0"/>
                      <a:pt x="448" y="1"/>
                      <a:pt x="448" y="5"/>
                    </a:cubicBezTo>
                    <a:cubicBezTo>
                      <a:pt x="448" y="9"/>
                      <a:pt x="444" y="10"/>
                      <a:pt x="439" y="10"/>
                    </a:cubicBezTo>
                    <a:cubicBezTo>
                      <a:pt x="434" y="10"/>
                      <a:pt x="422" y="10"/>
                      <a:pt x="413" y="16"/>
                    </a:cubicBezTo>
                    <a:cubicBezTo>
                      <a:pt x="406" y="21"/>
                      <a:pt x="398" y="30"/>
                      <a:pt x="383" y="64"/>
                    </a:cubicBezTo>
                    <a:cubicBezTo>
                      <a:pt x="362" y="115"/>
                      <a:pt x="348" y="143"/>
                      <a:pt x="319" y="209"/>
                    </a:cubicBezTo>
                    <a:cubicBezTo>
                      <a:pt x="285" y="288"/>
                      <a:pt x="260" y="346"/>
                      <a:pt x="248" y="373"/>
                    </a:cubicBezTo>
                    <a:cubicBezTo>
                      <a:pt x="234" y="404"/>
                      <a:pt x="231" y="412"/>
                      <a:pt x="223" y="412"/>
                    </a:cubicBezTo>
                    <a:cubicBezTo>
                      <a:pt x="216" y="412"/>
                      <a:pt x="213" y="405"/>
                      <a:pt x="203" y="380"/>
                    </a:cubicBezTo>
                    <a:cubicBezTo>
                      <a:pt x="68" y="52"/>
                      <a:pt x="68" y="52"/>
                      <a:pt x="68" y="52"/>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15"/>
              <p:cNvSpPr>
                <a:spLocks noChangeAspect="1" noEditPoints="1"/>
              </p:cNvSpPr>
              <p:nvPr userDrawn="1"/>
            </p:nvSpPr>
            <p:spPr bwMode="auto">
              <a:xfrm>
                <a:off x="4150" y="816"/>
                <a:ext cx="310" cy="293"/>
              </a:xfrm>
              <a:custGeom>
                <a:avLst/>
                <a:gdLst>
                  <a:gd name="T0" fmla="*/ 1 w 441"/>
                  <a:gd name="T1" fmla="*/ 1 h 417"/>
                  <a:gd name="T2" fmla="*/ 1 w 441"/>
                  <a:gd name="T3" fmla="*/ 1 h 417"/>
                  <a:gd name="T4" fmla="*/ 1 w 441"/>
                  <a:gd name="T5" fmla="*/ 1 h 417"/>
                  <a:gd name="T6" fmla="*/ 1 w 441"/>
                  <a:gd name="T7" fmla="*/ 1 h 417"/>
                  <a:gd name="T8" fmla="*/ 1 w 441"/>
                  <a:gd name="T9" fmla="*/ 1 h 417"/>
                  <a:gd name="T10" fmla="*/ 1 w 441"/>
                  <a:gd name="T11" fmla="*/ 1 h 417"/>
                  <a:gd name="T12" fmla="*/ 1 w 441"/>
                  <a:gd name="T13" fmla="*/ 1 h 417"/>
                  <a:gd name="T14" fmla="*/ 1 w 441"/>
                  <a:gd name="T15" fmla="*/ 1 h 417"/>
                  <a:gd name="T16" fmla="*/ 1 w 441"/>
                  <a:gd name="T17" fmla="*/ 1 h 417"/>
                  <a:gd name="T18" fmla="*/ 1 w 441"/>
                  <a:gd name="T19" fmla="*/ 1 h 417"/>
                  <a:gd name="T20" fmla="*/ 1 w 441"/>
                  <a:gd name="T21" fmla="*/ 1 h 417"/>
                  <a:gd name="T22" fmla="*/ 1 w 441"/>
                  <a:gd name="T23" fmla="*/ 1 h 417"/>
                  <a:gd name="T24" fmla="*/ 1 w 441"/>
                  <a:gd name="T25" fmla="*/ 1 h 417"/>
                  <a:gd name="T26" fmla="*/ 1 w 441"/>
                  <a:gd name="T27" fmla="*/ 1 h 417"/>
                  <a:gd name="T28" fmla="*/ 1 w 441"/>
                  <a:gd name="T29" fmla="*/ 1 h 417"/>
                  <a:gd name="T30" fmla="*/ 1 w 441"/>
                  <a:gd name="T31" fmla="*/ 1 h 417"/>
                  <a:gd name="T32" fmla="*/ 1 w 441"/>
                  <a:gd name="T33" fmla="*/ 1 h 417"/>
                  <a:gd name="T34" fmla="*/ 1 w 441"/>
                  <a:gd name="T35" fmla="*/ 1 h 417"/>
                  <a:gd name="T36" fmla="*/ 1 w 441"/>
                  <a:gd name="T37" fmla="*/ 1 h 417"/>
                  <a:gd name="T38" fmla="*/ 1 w 441"/>
                  <a:gd name="T39" fmla="*/ 1 h 417"/>
                  <a:gd name="T40" fmla="*/ 1 w 441"/>
                  <a:gd name="T41" fmla="*/ 0 h 417"/>
                  <a:gd name="T42" fmla="*/ 1 w 441"/>
                  <a:gd name="T43" fmla="*/ 1 h 417"/>
                  <a:gd name="T44" fmla="*/ 1 w 441"/>
                  <a:gd name="T45" fmla="*/ 1 h 417"/>
                  <a:gd name="T46" fmla="*/ 1 w 441"/>
                  <a:gd name="T47" fmla="*/ 1 h 417"/>
                  <a:gd name="T48" fmla="*/ 1 w 441"/>
                  <a:gd name="T49" fmla="*/ 1 h 417"/>
                  <a:gd name="T50" fmla="*/ 0 w 441"/>
                  <a:gd name="T51" fmla="*/ 1 h 417"/>
                  <a:gd name="T52" fmla="*/ 1 w 441"/>
                  <a:gd name="T53" fmla="*/ 1 h 417"/>
                  <a:gd name="T54" fmla="*/ 1 w 441"/>
                  <a:gd name="T55" fmla="*/ 1 h 417"/>
                  <a:gd name="T56" fmla="*/ 1 w 441"/>
                  <a:gd name="T57" fmla="*/ 1 h 417"/>
                  <a:gd name="T58" fmla="*/ 1 w 441"/>
                  <a:gd name="T59" fmla="*/ 1 h 417"/>
                  <a:gd name="T60" fmla="*/ 1 w 441"/>
                  <a:gd name="T61" fmla="*/ 1 h 417"/>
                  <a:gd name="T62" fmla="*/ 1 w 441"/>
                  <a:gd name="T63" fmla="*/ 1 h 417"/>
                  <a:gd name="T64" fmla="*/ 1 w 441"/>
                  <a:gd name="T65" fmla="*/ 1 h 417"/>
                  <a:gd name="T66" fmla="*/ 1 w 441"/>
                  <a:gd name="T67" fmla="*/ 1 h 417"/>
                  <a:gd name="T68" fmla="*/ 1 w 441"/>
                  <a:gd name="T69" fmla="*/ 1 h 417"/>
                  <a:gd name="T70" fmla="*/ 1 w 441"/>
                  <a:gd name="T71" fmla="*/ 1 h 417"/>
                  <a:gd name="T72" fmla="*/ 1 w 441"/>
                  <a:gd name="T73" fmla="*/ 1 h 4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41" h="417">
                    <a:moveTo>
                      <a:pt x="154" y="250"/>
                    </a:moveTo>
                    <a:cubicBezTo>
                      <a:pt x="152" y="250"/>
                      <a:pt x="152" y="249"/>
                      <a:pt x="152" y="247"/>
                    </a:cubicBezTo>
                    <a:cubicBezTo>
                      <a:pt x="202" y="115"/>
                      <a:pt x="202" y="115"/>
                      <a:pt x="202" y="115"/>
                    </a:cubicBezTo>
                    <a:cubicBezTo>
                      <a:pt x="202" y="113"/>
                      <a:pt x="203" y="110"/>
                      <a:pt x="205" y="110"/>
                    </a:cubicBezTo>
                    <a:cubicBezTo>
                      <a:pt x="206" y="110"/>
                      <a:pt x="207" y="113"/>
                      <a:pt x="207" y="115"/>
                    </a:cubicBezTo>
                    <a:cubicBezTo>
                      <a:pt x="256" y="247"/>
                      <a:pt x="256" y="247"/>
                      <a:pt x="256" y="247"/>
                    </a:cubicBezTo>
                    <a:cubicBezTo>
                      <a:pt x="256" y="249"/>
                      <a:pt x="256" y="250"/>
                      <a:pt x="253" y="250"/>
                    </a:cubicBezTo>
                    <a:lnTo>
                      <a:pt x="154" y="250"/>
                    </a:lnTo>
                    <a:close/>
                    <a:moveTo>
                      <a:pt x="263" y="277"/>
                    </a:moveTo>
                    <a:cubicBezTo>
                      <a:pt x="266" y="277"/>
                      <a:pt x="267" y="278"/>
                      <a:pt x="268" y="281"/>
                    </a:cubicBezTo>
                    <a:cubicBezTo>
                      <a:pt x="311" y="394"/>
                      <a:pt x="311" y="394"/>
                      <a:pt x="311" y="394"/>
                    </a:cubicBezTo>
                    <a:cubicBezTo>
                      <a:pt x="314" y="401"/>
                      <a:pt x="310" y="406"/>
                      <a:pt x="306" y="407"/>
                    </a:cubicBezTo>
                    <a:cubicBezTo>
                      <a:pt x="301" y="407"/>
                      <a:pt x="299" y="408"/>
                      <a:pt x="299" y="412"/>
                    </a:cubicBezTo>
                    <a:cubicBezTo>
                      <a:pt x="299" y="415"/>
                      <a:pt x="305" y="415"/>
                      <a:pt x="315" y="416"/>
                    </a:cubicBezTo>
                    <a:cubicBezTo>
                      <a:pt x="358" y="417"/>
                      <a:pt x="397" y="417"/>
                      <a:pt x="416" y="417"/>
                    </a:cubicBezTo>
                    <a:cubicBezTo>
                      <a:pt x="436" y="417"/>
                      <a:pt x="441" y="416"/>
                      <a:pt x="441" y="412"/>
                    </a:cubicBezTo>
                    <a:cubicBezTo>
                      <a:pt x="441" y="408"/>
                      <a:pt x="438" y="407"/>
                      <a:pt x="434" y="407"/>
                    </a:cubicBezTo>
                    <a:cubicBezTo>
                      <a:pt x="428" y="407"/>
                      <a:pt x="420" y="407"/>
                      <a:pt x="411" y="405"/>
                    </a:cubicBezTo>
                    <a:cubicBezTo>
                      <a:pt x="400" y="402"/>
                      <a:pt x="385" y="395"/>
                      <a:pt x="364" y="347"/>
                    </a:cubicBezTo>
                    <a:cubicBezTo>
                      <a:pt x="330" y="265"/>
                      <a:pt x="244" y="47"/>
                      <a:pt x="232" y="17"/>
                    </a:cubicBezTo>
                    <a:cubicBezTo>
                      <a:pt x="226" y="5"/>
                      <a:pt x="223" y="0"/>
                      <a:pt x="218" y="0"/>
                    </a:cubicBezTo>
                    <a:cubicBezTo>
                      <a:pt x="213" y="0"/>
                      <a:pt x="210" y="6"/>
                      <a:pt x="203" y="22"/>
                    </a:cubicBezTo>
                    <a:cubicBezTo>
                      <a:pt x="69" y="358"/>
                      <a:pt x="69" y="358"/>
                      <a:pt x="69" y="358"/>
                    </a:cubicBezTo>
                    <a:cubicBezTo>
                      <a:pt x="58" y="385"/>
                      <a:pt x="48" y="403"/>
                      <a:pt x="23" y="406"/>
                    </a:cubicBezTo>
                    <a:cubicBezTo>
                      <a:pt x="19" y="407"/>
                      <a:pt x="11" y="407"/>
                      <a:pt x="7" y="407"/>
                    </a:cubicBezTo>
                    <a:cubicBezTo>
                      <a:pt x="2" y="407"/>
                      <a:pt x="0" y="408"/>
                      <a:pt x="0" y="412"/>
                    </a:cubicBezTo>
                    <a:cubicBezTo>
                      <a:pt x="0" y="416"/>
                      <a:pt x="3" y="417"/>
                      <a:pt x="10" y="417"/>
                    </a:cubicBezTo>
                    <a:cubicBezTo>
                      <a:pt x="38" y="417"/>
                      <a:pt x="68" y="415"/>
                      <a:pt x="74" y="415"/>
                    </a:cubicBezTo>
                    <a:cubicBezTo>
                      <a:pt x="90" y="415"/>
                      <a:pt x="113" y="417"/>
                      <a:pt x="130" y="417"/>
                    </a:cubicBezTo>
                    <a:cubicBezTo>
                      <a:pt x="136" y="417"/>
                      <a:pt x="139" y="416"/>
                      <a:pt x="139" y="412"/>
                    </a:cubicBezTo>
                    <a:cubicBezTo>
                      <a:pt x="139" y="408"/>
                      <a:pt x="138" y="407"/>
                      <a:pt x="131" y="407"/>
                    </a:cubicBezTo>
                    <a:cubicBezTo>
                      <a:pt x="123" y="407"/>
                      <a:pt x="123" y="407"/>
                      <a:pt x="123" y="407"/>
                    </a:cubicBezTo>
                    <a:cubicBezTo>
                      <a:pt x="107" y="407"/>
                      <a:pt x="102" y="400"/>
                      <a:pt x="102" y="391"/>
                    </a:cubicBezTo>
                    <a:cubicBezTo>
                      <a:pt x="102" y="384"/>
                      <a:pt x="105" y="371"/>
                      <a:pt x="110" y="358"/>
                    </a:cubicBezTo>
                    <a:cubicBezTo>
                      <a:pt x="139" y="281"/>
                      <a:pt x="139" y="281"/>
                      <a:pt x="139" y="281"/>
                    </a:cubicBezTo>
                    <a:cubicBezTo>
                      <a:pt x="140" y="278"/>
                      <a:pt x="141" y="277"/>
                      <a:pt x="144" y="277"/>
                    </a:cubicBezTo>
                    <a:cubicBezTo>
                      <a:pt x="263" y="277"/>
                      <a:pt x="263" y="277"/>
                      <a:pt x="263" y="277"/>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16"/>
              <p:cNvSpPr>
                <a:spLocks noChangeAspect="1"/>
              </p:cNvSpPr>
              <p:nvPr userDrawn="1"/>
            </p:nvSpPr>
            <p:spPr bwMode="auto">
              <a:xfrm>
                <a:off x="4504" y="824"/>
                <a:ext cx="197" cy="286"/>
              </a:xfrm>
              <a:custGeom>
                <a:avLst/>
                <a:gdLst>
                  <a:gd name="T0" fmla="*/ 1 w 280"/>
                  <a:gd name="T1" fmla="*/ 1 h 406"/>
                  <a:gd name="T2" fmla="*/ 1 w 280"/>
                  <a:gd name="T3" fmla="*/ 1 h 406"/>
                  <a:gd name="T4" fmla="*/ 1 w 280"/>
                  <a:gd name="T5" fmla="*/ 1 h 406"/>
                  <a:gd name="T6" fmla="*/ 1 w 280"/>
                  <a:gd name="T7" fmla="*/ 1 h 406"/>
                  <a:gd name="T8" fmla="*/ 1 w 280"/>
                  <a:gd name="T9" fmla="*/ 1 h 406"/>
                  <a:gd name="T10" fmla="*/ 1 w 280"/>
                  <a:gd name="T11" fmla="*/ 1 h 406"/>
                  <a:gd name="T12" fmla="*/ 1 w 280"/>
                  <a:gd name="T13" fmla="*/ 1 h 406"/>
                  <a:gd name="T14" fmla="*/ 1 w 280"/>
                  <a:gd name="T15" fmla="*/ 1 h 406"/>
                  <a:gd name="T16" fmla="*/ 1 w 280"/>
                  <a:gd name="T17" fmla="*/ 1 h 406"/>
                  <a:gd name="T18" fmla="*/ 1 w 280"/>
                  <a:gd name="T19" fmla="*/ 1 h 406"/>
                  <a:gd name="T20" fmla="*/ 1 w 280"/>
                  <a:gd name="T21" fmla="*/ 1 h 406"/>
                  <a:gd name="T22" fmla="*/ 1 w 280"/>
                  <a:gd name="T23" fmla="*/ 1 h 406"/>
                  <a:gd name="T24" fmla="*/ 1 w 280"/>
                  <a:gd name="T25" fmla="*/ 1 h 406"/>
                  <a:gd name="T26" fmla="*/ 1 w 280"/>
                  <a:gd name="T27" fmla="*/ 1 h 406"/>
                  <a:gd name="T28" fmla="*/ 1 w 280"/>
                  <a:gd name="T29" fmla="*/ 1 h 406"/>
                  <a:gd name="T30" fmla="*/ 1 w 280"/>
                  <a:gd name="T31" fmla="*/ 1 h 406"/>
                  <a:gd name="T32" fmla="*/ 1 w 280"/>
                  <a:gd name="T33" fmla="*/ 1 h 406"/>
                  <a:gd name="T34" fmla="*/ 1 w 280"/>
                  <a:gd name="T35" fmla="*/ 1 h 406"/>
                  <a:gd name="T36" fmla="*/ 1 w 280"/>
                  <a:gd name="T37" fmla="*/ 1 h 406"/>
                  <a:gd name="T38" fmla="*/ 1 w 280"/>
                  <a:gd name="T39" fmla="*/ 1 h 406"/>
                  <a:gd name="T40" fmla="*/ 0 w 280"/>
                  <a:gd name="T41" fmla="*/ 1 h 406"/>
                  <a:gd name="T42" fmla="*/ 1 w 280"/>
                  <a:gd name="T43" fmla="*/ 0 h 406"/>
                  <a:gd name="T44" fmla="*/ 1 w 280"/>
                  <a:gd name="T45" fmla="*/ 1 h 406"/>
                  <a:gd name="T46" fmla="*/ 1 w 280"/>
                  <a:gd name="T47" fmla="*/ 0 h 406"/>
                  <a:gd name="T48" fmla="*/ 1 w 280"/>
                  <a:gd name="T49" fmla="*/ 1 h 406"/>
                  <a:gd name="T50" fmla="*/ 1 w 280"/>
                  <a:gd name="T51" fmla="*/ 1 h 406"/>
                  <a:gd name="T52" fmla="*/ 1 w 280"/>
                  <a:gd name="T53" fmla="*/ 1 h 406"/>
                  <a:gd name="T54" fmla="*/ 1 w 280"/>
                  <a:gd name="T55" fmla="*/ 1 h 406"/>
                  <a:gd name="T56" fmla="*/ 1 w 280"/>
                  <a:gd name="T57" fmla="*/ 1 h 406"/>
                  <a:gd name="T58" fmla="*/ 1 w 280"/>
                  <a:gd name="T59" fmla="*/ 1 h 4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0" h="406">
                    <a:moveTo>
                      <a:pt x="117" y="250"/>
                    </a:moveTo>
                    <a:cubicBezTo>
                      <a:pt x="117" y="318"/>
                      <a:pt x="117" y="355"/>
                      <a:pt x="129" y="365"/>
                    </a:cubicBezTo>
                    <a:cubicBezTo>
                      <a:pt x="138" y="373"/>
                      <a:pt x="152" y="377"/>
                      <a:pt x="193" y="377"/>
                    </a:cubicBezTo>
                    <a:cubicBezTo>
                      <a:pt x="222" y="377"/>
                      <a:pt x="243" y="376"/>
                      <a:pt x="256" y="361"/>
                    </a:cubicBezTo>
                    <a:cubicBezTo>
                      <a:pt x="262" y="355"/>
                      <a:pt x="269" y="340"/>
                      <a:pt x="270" y="329"/>
                    </a:cubicBezTo>
                    <a:cubicBezTo>
                      <a:pt x="270" y="324"/>
                      <a:pt x="272" y="321"/>
                      <a:pt x="276" y="321"/>
                    </a:cubicBezTo>
                    <a:cubicBezTo>
                      <a:pt x="280" y="321"/>
                      <a:pt x="280" y="324"/>
                      <a:pt x="280" y="330"/>
                    </a:cubicBezTo>
                    <a:cubicBezTo>
                      <a:pt x="280" y="336"/>
                      <a:pt x="276" y="377"/>
                      <a:pt x="272" y="392"/>
                    </a:cubicBezTo>
                    <a:cubicBezTo>
                      <a:pt x="269" y="404"/>
                      <a:pt x="266" y="406"/>
                      <a:pt x="238" y="406"/>
                    </a:cubicBezTo>
                    <a:cubicBezTo>
                      <a:pt x="161" y="406"/>
                      <a:pt x="126" y="403"/>
                      <a:pt x="82" y="403"/>
                    </a:cubicBezTo>
                    <a:cubicBezTo>
                      <a:pt x="70" y="403"/>
                      <a:pt x="36" y="405"/>
                      <a:pt x="15" y="405"/>
                    </a:cubicBezTo>
                    <a:cubicBezTo>
                      <a:pt x="8" y="405"/>
                      <a:pt x="4" y="403"/>
                      <a:pt x="4" y="400"/>
                    </a:cubicBezTo>
                    <a:cubicBezTo>
                      <a:pt x="4" y="397"/>
                      <a:pt x="6" y="395"/>
                      <a:pt x="13" y="395"/>
                    </a:cubicBezTo>
                    <a:cubicBezTo>
                      <a:pt x="21" y="395"/>
                      <a:pt x="27" y="394"/>
                      <a:pt x="32" y="393"/>
                    </a:cubicBezTo>
                    <a:cubicBezTo>
                      <a:pt x="43" y="391"/>
                      <a:pt x="46" y="379"/>
                      <a:pt x="48" y="364"/>
                    </a:cubicBezTo>
                    <a:cubicBezTo>
                      <a:pt x="50" y="341"/>
                      <a:pt x="50" y="299"/>
                      <a:pt x="50" y="250"/>
                    </a:cubicBezTo>
                    <a:cubicBezTo>
                      <a:pt x="50" y="155"/>
                      <a:pt x="50" y="155"/>
                      <a:pt x="50" y="155"/>
                    </a:cubicBezTo>
                    <a:cubicBezTo>
                      <a:pt x="50" y="74"/>
                      <a:pt x="50" y="59"/>
                      <a:pt x="49" y="42"/>
                    </a:cubicBezTo>
                    <a:cubicBezTo>
                      <a:pt x="48" y="24"/>
                      <a:pt x="44" y="15"/>
                      <a:pt x="26" y="11"/>
                    </a:cubicBezTo>
                    <a:cubicBezTo>
                      <a:pt x="22" y="10"/>
                      <a:pt x="16" y="10"/>
                      <a:pt x="9" y="10"/>
                    </a:cubicBezTo>
                    <a:cubicBezTo>
                      <a:pt x="3" y="10"/>
                      <a:pt x="0" y="9"/>
                      <a:pt x="0" y="5"/>
                    </a:cubicBezTo>
                    <a:cubicBezTo>
                      <a:pt x="0" y="1"/>
                      <a:pt x="3" y="0"/>
                      <a:pt x="11" y="0"/>
                    </a:cubicBezTo>
                    <a:cubicBezTo>
                      <a:pt x="36" y="0"/>
                      <a:pt x="70" y="2"/>
                      <a:pt x="85" y="2"/>
                    </a:cubicBezTo>
                    <a:cubicBezTo>
                      <a:pt x="98" y="2"/>
                      <a:pt x="137" y="0"/>
                      <a:pt x="157" y="0"/>
                    </a:cubicBezTo>
                    <a:cubicBezTo>
                      <a:pt x="165" y="0"/>
                      <a:pt x="169" y="1"/>
                      <a:pt x="169" y="5"/>
                    </a:cubicBezTo>
                    <a:cubicBezTo>
                      <a:pt x="169" y="9"/>
                      <a:pt x="166" y="10"/>
                      <a:pt x="159" y="10"/>
                    </a:cubicBezTo>
                    <a:cubicBezTo>
                      <a:pt x="153" y="10"/>
                      <a:pt x="145" y="10"/>
                      <a:pt x="138" y="11"/>
                    </a:cubicBezTo>
                    <a:cubicBezTo>
                      <a:pt x="124" y="14"/>
                      <a:pt x="119" y="23"/>
                      <a:pt x="118" y="42"/>
                    </a:cubicBezTo>
                    <a:cubicBezTo>
                      <a:pt x="117" y="59"/>
                      <a:pt x="117" y="74"/>
                      <a:pt x="117" y="155"/>
                    </a:cubicBezTo>
                    <a:cubicBezTo>
                      <a:pt x="117" y="250"/>
                      <a:pt x="117" y="250"/>
                      <a:pt x="117" y="250"/>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17"/>
              <p:cNvSpPr>
                <a:spLocks noChangeAspect="1"/>
              </p:cNvSpPr>
              <p:nvPr userDrawn="1"/>
            </p:nvSpPr>
            <p:spPr bwMode="auto">
              <a:xfrm>
                <a:off x="4749" y="824"/>
                <a:ext cx="301" cy="290"/>
              </a:xfrm>
              <a:custGeom>
                <a:avLst/>
                <a:gdLst>
                  <a:gd name="T0" fmla="*/ 1 w 429"/>
                  <a:gd name="T1" fmla="*/ 1 h 412"/>
                  <a:gd name="T2" fmla="*/ 1 w 429"/>
                  <a:gd name="T3" fmla="*/ 1 h 412"/>
                  <a:gd name="T4" fmla="*/ 1 w 429"/>
                  <a:gd name="T5" fmla="*/ 1 h 412"/>
                  <a:gd name="T6" fmla="*/ 1 w 429"/>
                  <a:gd name="T7" fmla="*/ 1 h 412"/>
                  <a:gd name="T8" fmla="*/ 0 w 429"/>
                  <a:gd name="T9" fmla="*/ 1 h 412"/>
                  <a:gd name="T10" fmla="*/ 1 w 429"/>
                  <a:gd name="T11" fmla="*/ 0 h 412"/>
                  <a:gd name="T12" fmla="*/ 1 w 429"/>
                  <a:gd name="T13" fmla="*/ 1 h 412"/>
                  <a:gd name="T14" fmla="*/ 1 w 429"/>
                  <a:gd name="T15" fmla="*/ 0 h 412"/>
                  <a:gd name="T16" fmla="*/ 1 w 429"/>
                  <a:gd name="T17" fmla="*/ 1 h 412"/>
                  <a:gd name="T18" fmla="*/ 1 w 429"/>
                  <a:gd name="T19" fmla="*/ 1 h 412"/>
                  <a:gd name="T20" fmla="*/ 1 w 429"/>
                  <a:gd name="T21" fmla="*/ 1 h 412"/>
                  <a:gd name="T22" fmla="*/ 1 w 429"/>
                  <a:gd name="T23" fmla="*/ 1 h 412"/>
                  <a:gd name="T24" fmla="*/ 1 w 429"/>
                  <a:gd name="T25" fmla="*/ 1 h 412"/>
                  <a:gd name="T26" fmla="*/ 1 w 429"/>
                  <a:gd name="T27" fmla="*/ 1 h 412"/>
                  <a:gd name="T28" fmla="*/ 1 w 429"/>
                  <a:gd name="T29" fmla="*/ 1 h 412"/>
                  <a:gd name="T30" fmla="*/ 1 w 429"/>
                  <a:gd name="T31" fmla="*/ 1 h 412"/>
                  <a:gd name="T32" fmla="*/ 1 w 429"/>
                  <a:gd name="T33" fmla="*/ 1 h 412"/>
                  <a:gd name="T34" fmla="*/ 1 w 429"/>
                  <a:gd name="T35" fmla="*/ 1 h 412"/>
                  <a:gd name="T36" fmla="*/ 1 w 429"/>
                  <a:gd name="T37" fmla="*/ 1 h 412"/>
                  <a:gd name="T38" fmla="*/ 1 w 429"/>
                  <a:gd name="T39" fmla="*/ 1 h 412"/>
                  <a:gd name="T40" fmla="*/ 1 w 429"/>
                  <a:gd name="T41" fmla="*/ 1 h 412"/>
                  <a:gd name="T42" fmla="*/ 1 w 429"/>
                  <a:gd name="T43" fmla="*/ 1 h 412"/>
                  <a:gd name="T44" fmla="*/ 1 w 429"/>
                  <a:gd name="T45" fmla="*/ 1 h 412"/>
                  <a:gd name="T46" fmla="*/ 1 w 429"/>
                  <a:gd name="T47" fmla="*/ 0 h 412"/>
                  <a:gd name="T48" fmla="*/ 1 w 429"/>
                  <a:gd name="T49" fmla="*/ 1 h 412"/>
                  <a:gd name="T50" fmla="*/ 1 w 429"/>
                  <a:gd name="T51" fmla="*/ 0 h 412"/>
                  <a:gd name="T52" fmla="*/ 1 w 429"/>
                  <a:gd name="T53" fmla="*/ 1 h 412"/>
                  <a:gd name="T54" fmla="*/ 1 w 429"/>
                  <a:gd name="T55" fmla="*/ 1 h 412"/>
                  <a:gd name="T56" fmla="*/ 1 w 429"/>
                  <a:gd name="T57" fmla="*/ 1 h 412"/>
                  <a:gd name="T58" fmla="*/ 1 w 429"/>
                  <a:gd name="T59" fmla="*/ 1 h 412"/>
                  <a:gd name="T60" fmla="*/ 1 w 429"/>
                  <a:gd name="T61" fmla="*/ 1 h 412"/>
                  <a:gd name="T62" fmla="*/ 1 w 429"/>
                  <a:gd name="T63" fmla="*/ 1 h 412"/>
                  <a:gd name="T64" fmla="*/ 1 w 429"/>
                  <a:gd name="T65" fmla="*/ 1 h 412"/>
                  <a:gd name="T66" fmla="*/ 1 w 429"/>
                  <a:gd name="T67" fmla="*/ 1 h 412"/>
                  <a:gd name="T68" fmla="*/ 1 w 429"/>
                  <a:gd name="T69" fmla="*/ 1 h 412"/>
                  <a:gd name="T70" fmla="*/ 1 w 429"/>
                  <a:gd name="T71" fmla="*/ 1 h 412"/>
                  <a:gd name="T72" fmla="*/ 1 w 429"/>
                  <a:gd name="T73" fmla="*/ 1 h 4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9" h="412">
                    <a:moveTo>
                      <a:pt x="54" y="155"/>
                    </a:moveTo>
                    <a:cubicBezTo>
                      <a:pt x="54" y="74"/>
                      <a:pt x="54" y="59"/>
                      <a:pt x="53" y="42"/>
                    </a:cubicBezTo>
                    <a:cubicBezTo>
                      <a:pt x="52" y="24"/>
                      <a:pt x="48" y="15"/>
                      <a:pt x="30" y="11"/>
                    </a:cubicBezTo>
                    <a:cubicBezTo>
                      <a:pt x="26" y="10"/>
                      <a:pt x="17" y="10"/>
                      <a:pt x="9" y="10"/>
                    </a:cubicBezTo>
                    <a:cubicBezTo>
                      <a:pt x="3" y="10"/>
                      <a:pt x="0" y="9"/>
                      <a:pt x="0" y="5"/>
                    </a:cubicBezTo>
                    <a:cubicBezTo>
                      <a:pt x="0" y="1"/>
                      <a:pt x="4" y="0"/>
                      <a:pt x="12" y="0"/>
                    </a:cubicBezTo>
                    <a:cubicBezTo>
                      <a:pt x="40" y="0"/>
                      <a:pt x="74" y="2"/>
                      <a:pt x="90" y="2"/>
                    </a:cubicBezTo>
                    <a:cubicBezTo>
                      <a:pt x="103" y="2"/>
                      <a:pt x="137" y="0"/>
                      <a:pt x="156" y="0"/>
                    </a:cubicBezTo>
                    <a:cubicBezTo>
                      <a:pt x="164" y="0"/>
                      <a:pt x="168" y="1"/>
                      <a:pt x="168" y="5"/>
                    </a:cubicBezTo>
                    <a:cubicBezTo>
                      <a:pt x="168" y="9"/>
                      <a:pt x="165" y="10"/>
                      <a:pt x="159" y="10"/>
                    </a:cubicBezTo>
                    <a:cubicBezTo>
                      <a:pt x="153" y="10"/>
                      <a:pt x="150" y="10"/>
                      <a:pt x="144" y="11"/>
                    </a:cubicBezTo>
                    <a:cubicBezTo>
                      <a:pt x="129" y="14"/>
                      <a:pt x="125" y="23"/>
                      <a:pt x="124" y="42"/>
                    </a:cubicBezTo>
                    <a:cubicBezTo>
                      <a:pt x="123" y="59"/>
                      <a:pt x="123" y="74"/>
                      <a:pt x="123" y="155"/>
                    </a:cubicBezTo>
                    <a:cubicBezTo>
                      <a:pt x="123" y="230"/>
                      <a:pt x="123" y="230"/>
                      <a:pt x="123" y="230"/>
                    </a:cubicBezTo>
                    <a:cubicBezTo>
                      <a:pt x="123" y="308"/>
                      <a:pt x="138" y="341"/>
                      <a:pt x="165" y="362"/>
                    </a:cubicBezTo>
                    <a:cubicBezTo>
                      <a:pt x="189" y="382"/>
                      <a:pt x="213" y="384"/>
                      <a:pt x="231" y="384"/>
                    </a:cubicBezTo>
                    <a:cubicBezTo>
                      <a:pt x="255" y="384"/>
                      <a:pt x="284" y="377"/>
                      <a:pt x="305" y="355"/>
                    </a:cubicBezTo>
                    <a:cubicBezTo>
                      <a:pt x="335" y="326"/>
                      <a:pt x="336" y="277"/>
                      <a:pt x="336" y="222"/>
                    </a:cubicBezTo>
                    <a:cubicBezTo>
                      <a:pt x="336" y="155"/>
                      <a:pt x="336" y="155"/>
                      <a:pt x="336" y="155"/>
                    </a:cubicBezTo>
                    <a:cubicBezTo>
                      <a:pt x="336" y="74"/>
                      <a:pt x="336" y="59"/>
                      <a:pt x="335" y="42"/>
                    </a:cubicBezTo>
                    <a:cubicBezTo>
                      <a:pt x="334" y="24"/>
                      <a:pt x="330" y="15"/>
                      <a:pt x="312" y="11"/>
                    </a:cubicBezTo>
                    <a:cubicBezTo>
                      <a:pt x="308" y="10"/>
                      <a:pt x="299" y="10"/>
                      <a:pt x="293" y="10"/>
                    </a:cubicBezTo>
                    <a:cubicBezTo>
                      <a:pt x="287" y="10"/>
                      <a:pt x="284" y="9"/>
                      <a:pt x="284" y="5"/>
                    </a:cubicBezTo>
                    <a:cubicBezTo>
                      <a:pt x="284" y="1"/>
                      <a:pt x="288" y="0"/>
                      <a:pt x="295" y="0"/>
                    </a:cubicBezTo>
                    <a:cubicBezTo>
                      <a:pt x="323" y="0"/>
                      <a:pt x="356" y="2"/>
                      <a:pt x="357" y="2"/>
                    </a:cubicBezTo>
                    <a:cubicBezTo>
                      <a:pt x="363" y="2"/>
                      <a:pt x="397" y="0"/>
                      <a:pt x="418" y="0"/>
                    </a:cubicBezTo>
                    <a:cubicBezTo>
                      <a:pt x="425" y="0"/>
                      <a:pt x="429" y="1"/>
                      <a:pt x="429" y="5"/>
                    </a:cubicBezTo>
                    <a:cubicBezTo>
                      <a:pt x="429" y="9"/>
                      <a:pt x="426" y="10"/>
                      <a:pt x="419" y="10"/>
                    </a:cubicBezTo>
                    <a:cubicBezTo>
                      <a:pt x="414" y="10"/>
                      <a:pt x="410" y="10"/>
                      <a:pt x="404" y="11"/>
                    </a:cubicBezTo>
                    <a:cubicBezTo>
                      <a:pt x="389" y="14"/>
                      <a:pt x="385" y="23"/>
                      <a:pt x="384" y="42"/>
                    </a:cubicBezTo>
                    <a:cubicBezTo>
                      <a:pt x="383" y="59"/>
                      <a:pt x="383" y="74"/>
                      <a:pt x="383" y="155"/>
                    </a:cubicBezTo>
                    <a:cubicBezTo>
                      <a:pt x="383" y="213"/>
                      <a:pt x="383" y="213"/>
                      <a:pt x="383" y="213"/>
                    </a:cubicBezTo>
                    <a:cubicBezTo>
                      <a:pt x="383" y="272"/>
                      <a:pt x="377" y="335"/>
                      <a:pt x="332" y="374"/>
                    </a:cubicBezTo>
                    <a:cubicBezTo>
                      <a:pt x="294" y="406"/>
                      <a:pt x="256" y="412"/>
                      <a:pt x="221" y="412"/>
                    </a:cubicBezTo>
                    <a:cubicBezTo>
                      <a:pt x="192" y="412"/>
                      <a:pt x="141" y="411"/>
                      <a:pt x="102" y="375"/>
                    </a:cubicBezTo>
                    <a:cubicBezTo>
                      <a:pt x="75" y="351"/>
                      <a:pt x="54" y="311"/>
                      <a:pt x="54" y="234"/>
                    </a:cubicBezTo>
                    <a:cubicBezTo>
                      <a:pt x="54" y="155"/>
                      <a:pt x="54" y="155"/>
                      <a:pt x="54" y="155"/>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18"/>
              <p:cNvSpPr>
                <a:spLocks noChangeAspect="1"/>
              </p:cNvSpPr>
              <p:nvPr userDrawn="1"/>
            </p:nvSpPr>
            <p:spPr bwMode="auto">
              <a:xfrm>
                <a:off x="5116" y="822"/>
                <a:ext cx="191" cy="288"/>
              </a:xfrm>
              <a:custGeom>
                <a:avLst/>
                <a:gdLst>
                  <a:gd name="T0" fmla="*/ 1 w 271"/>
                  <a:gd name="T1" fmla="*/ 1 h 410"/>
                  <a:gd name="T2" fmla="*/ 1 w 271"/>
                  <a:gd name="T3" fmla="*/ 1 h 410"/>
                  <a:gd name="T4" fmla="*/ 1 w 271"/>
                  <a:gd name="T5" fmla="*/ 1 h 410"/>
                  <a:gd name="T6" fmla="*/ 1 w 271"/>
                  <a:gd name="T7" fmla="*/ 1 h 410"/>
                  <a:gd name="T8" fmla="*/ 0 w 271"/>
                  <a:gd name="T9" fmla="*/ 1 h 410"/>
                  <a:gd name="T10" fmla="*/ 1 w 271"/>
                  <a:gd name="T11" fmla="*/ 1 h 410"/>
                  <a:gd name="T12" fmla="*/ 1 w 271"/>
                  <a:gd name="T13" fmla="*/ 1 h 410"/>
                  <a:gd name="T14" fmla="*/ 1 w 271"/>
                  <a:gd name="T15" fmla="*/ 1 h 410"/>
                  <a:gd name="T16" fmla="*/ 1 w 271"/>
                  <a:gd name="T17" fmla="*/ 1 h 410"/>
                  <a:gd name="T18" fmla="*/ 1 w 271"/>
                  <a:gd name="T19" fmla="*/ 0 h 410"/>
                  <a:gd name="T20" fmla="*/ 1 w 271"/>
                  <a:gd name="T21" fmla="*/ 1 h 410"/>
                  <a:gd name="T22" fmla="*/ 1 w 271"/>
                  <a:gd name="T23" fmla="*/ 1 h 410"/>
                  <a:gd name="T24" fmla="*/ 1 w 271"/>
                  <a:gd name="T25" fmla="*/ 1 h 410"/>
                  <a:gd name="T26" fmla="*/ 1 w 271"/>
                  <a:gd name="T27" fmla="*/ 1 h 410"/>
                  <a:gd name="T28" fmla="*/ 1 w 271"/>
                  <a:gd name="T29" fmla="*/ 1 h 410"/>
                  <a:gd name="T30" fmla="*/ 1 w 271"/>
                  <a:gd name="T31" fmla="*/ 1 h 410"/>
                  <a:gd name="T32" fmla="*/ 1 w 271"/>
                  <a:gd name="T33" fmla="*/ 1 h 410"/>
                  <a:gd name="T34" fmla="*/ 1 w 271"/>
                  <a:gd name="T35" fmla="*/ 1 h 410"/>
                  <a:gd name="T36" fmla="*/ 1 w 271"/>
                  <a:gd name="T37" fmla="*/ 1 h 410"/>
                  <a:gd name="T38" fmla="*/ 1 w 271"/>
                  <a:gd name="T39" fmla="*/ 1 h 410"/>
                  <a:gd name="T40" fmla="*/ 1 w 271"/>
                  <a:gd name="T41" fmla="*/ 1 h 410"/>
                  <a:gd name="T42" fmla="*/ 1 w 271"/>
                  <a:gd name="T43" fmla="*/ 1 h 410"/>
                  <a:gd name="T44" fmla="*/ 1 w 271"/>
                  <a:gd name="T45" fmla="*/ 1 h 410"/>
                  <a:gd name="T46" fmla="*/ 1 w 271"/>
                  <a:gd name="T47" fmla="*/ 1 h 410"/>
                  <a:gd name="T48" fmla="*/ 1 w 271"/>
                  <a:gd name="T49" fmla="*/ 1 h 410"/>
                  <a:gd name="T50" fmla="*/ 1 w 271"/>
                  <a:gd name="T51" fmla="*/ 1 h 410"/>
                  <a:gd name="T52" fmla="*/ 1 w 271"/>
                  <a:gd name="T53" fmla="*/ 1 h 410"/>
                  <a:gd name="T54" fmla="*/ 1 w 271"/>
                  <a:gd name="T55" fmla="*/ 1 h 410"/>
                  <a:gd name="T56" fmla="*/ 1 w 271"/>
                  <a:gd name="T57" fmla="*/ 1 h 410"/>
                  <a:gd name="T58" fmla="*/ 1 w 271"/>
                  <a:gd name="T59" fmla="*/ 1 h 410"/>
                  <a:gd name="T60" fmla="*/ 1 w 271"/>
                  <a:gd name="T61" fmla="*/ 1 h 410"/>
                  <a:gd name="T62" fmla="*/ 1 w 271"/>
                  <a:gd name="T63" fmla="*/ 1 h 410"/>
                  <a:gd name="T64" fmla="*/ 1 w 271"/>
                  <a:gd name="T65" fmla="*/ 1 h 410"/>
                  <a:gd name="T66" fmla="*/ 1 w 271"/>
                  <a:gd name="T67" fmla="*/ 1 h 410"/>
                  <a:gd name="T68" fmla="*/ 1 w 271"/>
                  <a:gd name="T69" fmla="*/ 1 h 410"/>
                  <a:gd name="T70" fmla="*/ 1 w 271"/>
                  <a:gd name="T71" fmla="*/ 1 h 410"/>
                  <a:gd name="T72" fmla="*/ 1 w 271"/>
                  <a:gd name="T73" fmla="*/ 1 h 410"/>
                  <a:gd name="T74" fmla="*/ 1 w 271"/>
                  <a:gd name="T75" fmla="*/ 1 h 410"/>
                  <a:gd name="T76" fmla="*/ 1 w 271"/>
                  <a:gd name="T77" fmla="*/ 1 h 410"/>
                  <a:gd name="T78" fmla="*/ 1 w 271"/>
                  <a:gd name="T79" fmla="*/ 1 h 410"/>
                  <a:gd name="T80" fmla="*/ 1 w 271"/>
                  <a:gd name="T81" fmla="*/ 1 h 410"/>
                  <a:gd name="T82" fmla="*/ 1 w 271"/>
                  <a:gd name="T83" fmla="*/ 1 h 410"/>
                  <a:gd name="T84" fmla="*/ 1 w 271"/>
                  <a:gd name="T85" fmla="*/ 1 h 410"/>
                  <a:gd name="T86" fmla="*/ 1 w 271"/>
                  <a:gd name="T87" fmla="*/ 1 h 410"/>
                  <a:gd name="T88" fmla="*/ 1 w 271"/>
                  <a:gd name="T89" fmla="*/ 1 h 410"/>
                  <a:gd name="T90" fmla="*/ 1 w 271"/>
                  <a:gd name="T91" fmla="*/ 1 h 410"/>
                  <a:gd name="T92" fmla="*/ 1 w 271"/>
                  <a:gd name="T93" fmla="*/ 1 h 410"/>
                  <a:gd name="T94" fmla="*/ 1 w 271"/>
                  <a:gd name="T95" fmla="*/ 1 h 410"/>
                  <a:gd name="T96" fmla="*/ 1 w 271"/>
                  <a:gd name="T97" fmla="*/ 1 h 410"/>
                  <a:gd name="T98" fmla="*/ 1 w 271"/>
                  <a:gd name="T99" fmla="*/ 1 h 4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1" h="410">
                    <a:moveTo>
                      <a:pt x="54" y="159"/>
                    </a:moveTo>
                    <a:cubicBezTo>
                      <a:pt x="54" y="78"/>
                      <a:pt x="54" y="63"/>
                      <a:pt x="53" y="46"/>
                    </a:cubicBezTo>
                    <a:cubicBezTo>
                      <a:pt x="52" y="28"/>
                      <a:pt x="48" y="19"/>
                      <a:pt x="30" y="15"/>
                    </a:cubicBezTo>
                    <a:cubicBezTo>
                      <a:pt x="26" y="14"/>
                      <a:pt x="17" y="14"/>
                      <a:pt x="9" y="14"/>
                    </a:cubicBezTo>
                    <a:cubicBezTo>
                      <a:pt x="3" y="14"/>
                      <a:pt x="0" y="13"/>
                      <a:pt x="0" y="9"/>
                    </a:cubicBezTo>
                    <a:cubicBezTo>
                      <a:pt x="0" y="5"/>
                      <a:pt x="4" y="4"/>
                      <a:pt x="12" y="4"/>
                    </a:cubicBezTo>
                    <a:cubicBezTo>
                      <a:pt x="40" y="4"/>
                      <a:pt x="74" y="6"/>
                      <a:pt x="89" y="6"/>
                    </a:cubicBezTo>
                    <a:cubicBezTo>
                      <a:pt x="106" y="6"/>
                      <a:pt x="213" y="6"/>
                      <a:pt x="223" y="5"/>
                    </a:cubicBezTo>
                    <a:cubicBezTo>
                      <a:pt x="233" y="4"/>
                      <a:pt x="242" y="3"/>
                      <a:pt x="246" y="2"/>
                    </a:cubicBezTo>
                    <a:cubicBezTo>
                      <a:pt x="249" y="1"/>
                      <a:pt x="252" y="0"/>
                      <a:pt x="255" y="0"/>
                    </a:cubicBezTo>
                    <a:cubicBezTo>
                      <a:pt x="257" y="0"/>
                      <a:pt x="258" y="2"/>
                      <a:pt x="258" y="5"/>
                    </a:cubicBezTo>
                    <a:cubicBezTo>
                      <a:pt x="258" y="8"/>
                      <a:pt x="255" y="15"/>
                      <a:pt x="254" y="39"/>
                    </a:cubicBezTo>
                    <a:cubicBezTo>
                      <a:pt x="253" y="45"/>
                      <a:pt x="252" y="68"/>
                      <a:pt x="251" y="75"/>
                    </a:cubicBezTo>
                    <a:cubicBezTo>
                      <a:pt x="250" y="77"/>
                      <a:pt x="249" y="81"/>
                      <a:pt x="246" y="81"/>
                    </a:cubicBezTo>
                    <a:cubicBezTo>
                      <a:pt x="242" y="81"/>
                      <a:pt x="241" y="78"/>
                      <a:pt x="241" y="73"/>
                    </a:cubicBezTo>
                    <a:cubicBezTo>
                      <a:pt x="241" y="69"/>
                      <a:pt x="240" y="60"/>
                      <a:pt x="238" y="54"/>
                    </a:cubicBezTo>
                    <a:cubicBezTo>
                      <a:pt x="234" y="44"/>
                      <a:pt x="228" y="38"/>
                      <a:pt x="202" y="35"/>
                    </a:cubicBezTo>
                    <a:cubicBezTo>
                      <a:pt x="193" y="33"/>
                      <a:pt x="136" y="32"/>
                      <a:pt x="126" y="32"/>
                    </a:cubicBezTo>
                    <a:cubicBezTo>
                      <a:pt x="123" y="32"/>
                      <a:pt x="122" y="34"/>
                      <a:pt x="122" y="38"/>
                    </a:cubicBezTo>
                    <a:cubicBezTo>
                      <a:pt x="122" y="173"/>
                      <a:pt x="122" y="173"/>
                      <a:pt x="122" y="173"/>
                    </a:cubicBezTo>
                    <a:cubicBezTo>
                      <a:pt x="122" y="177"/>
                      <a:pt x="122" y="179"/>
                      <a:pt x="126" y="179"/>
                    </a:cubicBezTo>
                    <a:cubicBezTo>
                      <a:pt x="137" y="179"/>
                      <a:pt x="199" y="179"/>
                      <a:pt x="211" y="178"/>
                    </a:cubicBezTo>
                    <a:cubicBezTo>
                      <a:pt x="224" y="177"/>
                      <a:pt x="232" y="175"/>
                      <a:pt x="237" y="170"/>
                    </a:cubicBezTo>
                    <a:cubicBezTo>
                      <a:pt x="241" y="166"/>
                      <a:pt x="243" y="163"/>
                      <a:pt x="246" y="163"/>
                    </a:cubicBezTo>
                    <a:cubicBezTo>
                      <a:pt x="248" y="163"/>
                      <a:pt x="249" y="164"/>
                      <a:pt x="249" y="167"/>
                    </a:cubicBezTo>
                    <a:cubicBezTo>
                      <a:pt x="249" y="171"/>
                      <a:pt x="247" y="179"/>
                      <a:pt x="245" y="206"/>
                    </a:cubicBezTo>
                    <a:cubicBezTo>
                      <a:pt x="244" y="217"/>
                      <a:pt x="243" y="239"/>
                      <a:pt x="243" y="242"/>
                    </a:cubicBezTo>
                    <a:cubicBezTo>
                      <a:pt x="243" y="247"/>
                      <a:pt x="243" y="252"/>
                      <a:pt x="238" y="252"/>
                    </a:cubicBezTo>
                    <a:cubicBezTo>
                      <a:pt x="234" y="252"/>
                      <a:pt x="233" y="250"/>
                      <a:pt x="233" y="248"/>
                    </a:cubicBezTo>
                    <a:cubicBezTo>
                      <a:pt x="233" y="242"/>
                      <a:pt x="233" y="235"/>
                      <a:pt x="231" y="228"/>
                    </a:cubicBezTo>
                    <a:cubicBezTo>
                      <a:pt x="228" y="218"/>
                      <a:pt x="221" y="210"/>
                      <a:pt x="201" y="207"/>
                    </a:cubicBezTo>
                    <a:cubicBezTo>
                      <a:pt x="191" y="206"/>
                      <a:pt x="138" y="206"/>
                      <a:pt x="125" y="206"/>
                    </a:cubicBezTo>
                    <a:cubicBezTo>
                      <a:pt x="122" y="206"/>
                      <a:pt x="122" y="208"/>
                      <a:pt x="122" y="211"/>
                    </a:cubicBezTo>
                    <a:cubicBezTo>
                      <a:pt x="122" y="254"/>
                      <a:pt x="122" y="254"/>
                      <a:pt x="122" y="254"/>
                    </a:cubicBezTo>
                    <a:cubicBezTo>
                      <a:pt x="122" y="272"/>
                      <a:pt x="121" y="321"/>
                      <a:pt x="122" y="337"/>
                    </a:cubicBezTo>
                    <a:cubicBezTo>
                      <a:pt x="123" y="374"/>
                      <a:pt x="131" y="382"/>
                      <a:pt x="186" y="382"/>
                    </a:cubicBezTo>
                    <a:cubicBezTo>
                      <a:pt x="200" y="382"/>
                      <a:pt x="223" y="382"/>
                      <a:pt x="236" y="375"/>
                    </a:cubicBezTo>
                    <a:cubicBezTo>
                      <a:pt x="250" y="369"/>
                      <a:pt x="257" y="357"/>
                      <a:pt x="261" y="335"/>
                    </a:cubicBezTo>
                    <a:cubicBezTo>
                      <a:pt x="262" y="330"/>
                      <a:pt x="263" y="327"/>
                      <a:pt x="266" y="327"/>
                    </a:cubicBezTo>
                    <a:cubicBezTo>
                      <a:pt x="271" y="327"/>
                      <a:pt x="271" y="332"/>
                      <a:pt x="271" y="337"/>
                    </a:cubicBezTo>
                    <a:cubicBezTo>
                      <a:pt x="271" y="349"/>
                      <a:pt x="266" y="386"/>
                      <a:pt x="264" y="397"/>
                    </a:cubicBezTo>
                    <a:cubicBezTo>
                      <a:pt x="260" y="410"/>
                      <a:pt x="255" y="410"/>
                      <a:pt x="235" y="410"/>
                    </a:cubicBezTo>
                    <a:cubicBezTo>
                      <a:pt x="154" y="410"/>
                      <a:pt x="118" y="407"/>
                      <a:pt x="86" y="407"/>
                    </a:cubicBezTo>
                    <a:cubicBezTo>
                      <a:pt x="74" y="407"/>
                      <a:pt x="40" y="409"/>
                      <a:pt x="19" y="409"/>
                    </a:cubicBezTo>
                    <a:cubicBezTo>
                      <a:pt x="12" y="409"/>
                      <a:pt x="8" y="407"/>
                      <a:pt x="8" y="404"/>
                    </a:cubicBezTo>
                    <a:cubicBezTo>
                      <a:pt x="8" y="401"/>
                      <a:pt x="10" y="399"/>
                      <a:pt x="17" y="399"/>
                    </a:cubicBezTo>
                    <a:cubicBezTo>
                      <a:pt x="25" y="399"/>
                      <a:pt x="31" y="398"/>
                      <a:pt x="36" y="397"/>
                    </a:cubicBezTo>
                    <a:cubicBezTo>
                      <a:pt x="47" y="395"/>
                      <a:pt x="49" y="383"/>
                      <a:pt x="52" y="368"/>
                    </a:cubicBezTo>
                    <a:cubicBezTo>
                      <a:pt x="54" y="345"/>
                      <a:pt x="54" y="303"/>
                      <a:pt x="54" y="254"/>
                    </a:cubicBezTo>
                    <a:cubicBezTo>
                      <a:pt x="54" y="159"/>
                      <a:pt x="54" y="159"/>
                      <a:pt x="54" y="159"/>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9" name="Rectangle 19"/>
            <p:cNvSpPr>
              <a:spLocks noChangeArrowheads="1"/>
            </p:cNvSpPr>
            <p:nvPr userDrawn="1"/>
          </p:nvSpPr>
          <p:spPr bwMode="auto">
            <a:xfrm>
              <a:off x="5330" y="1009"/>
              <a:ext cx="408" cy="453"/>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0" name="Rectangle 20"/>
            <p:cNvSpPr>
              <a:spLocks noChangeArrowheads="1"/>
            </p:cNvSpPr>
            <p:nvPr userDrawn="1"/>
          </p:nvSpPr>
          <p:spPr bwMode="auto">
            <a:xfrm>
              <a:off x="5875" y="1054"/>
              <a:ext cx="182" cy="183"/>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1" name="Rectangle 21"/>
            <p:cNvSpPr>
              <a:spLocks noChangeArrowheads="1"/>
            </p:cNvSpPr>
            <p:nvPr userDrawn="1"/>
          </p:nvSpPr>
          <p:spPr bwMode="auto">
            <a:xfrm>
              <a:off x="5602" y="169"/>
              <a:ext cx="546" cy="546"/>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2" name="Rectangle 22"/>
            <p:cNvSpPr>
              <a:spLocks noChangeArrowheads="1"/>
            </p:cNvSpPr>
            <p:nvPr userDrawn="1"/>
          </p:nvSpPr>
          <p:spPr bwMode="auto">
            <a:xfrm flipH="1">
              <a:off x="4416" y="691"/>
              <a:ext cx="363" cy="3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3" name="Rectangle 23"/>
            <p:cNvSpPr>
              <a:spLocks noChangeArrowheads="1"/>
            </p:cNvSpPr>
            <p:nvPr userDrawn="1"/>
          </p:nvSpPr>
          <p:spPr bwMode="auto">
            <a:xfrm flipH="1">
              <a:off x="4869" y="1281"/>
              <a:ext cx="181" cy="1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4" name="Rectangle 24"/>
            <p:cNvSpPr>
              <a:spLocks noChangeArrowheads="1"/>
            </p:cNvSpPr>
            <p:nvPr userDrawn="1"/>
          </p:nvSpPr>
          <p:spPr bwMode="auto">
            <a:xfrm flipH="1">
              <a:off x="4060" y="646"/>
              <a:ext cx="136" cy="138"/>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5" name="Rectangle 25"/>
            <p:cNvSpPr>
              <a:spLocks noChangeArrowheads="1"/>
            </p:cNvSpPr>
            <p:nvPr userDrawn="1"/>
          </p:nvSpPr>
          <p:spPr bwMode="auto">
            <a:xfrm flipH="1">
              <a:off x="4324" y="237"/>
              <a:ext cx="182" cy="182"/>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6" name="Rectangle 26"/>
            <p:cNvSpPr>
              <a:spLocks noChangeArrowheads="1"/>
            </p:cNvSpPr>
            <p:nvPr userDrawn="1"/>
          </p:nvSpPr>
          <p:spPr bwMode="auto">
            <a:xfrm flipH="1">
              <a:off x="4370" y="1237"/>
              <a:ext cx="181" cy="183"/>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7" name="Rectangle 27"/>
            <p:cNvSpPr>
              <a:spLocks noChangeArrowheads="1"/>
            </p:cNvSpPr>
            <p:nvPr userDrawn="1"/>
          </p:nvSpPr>
          <p:spPr bwMode="auto">
            <a:xfrm>
              <a:off x="4687" y="1508"/>
              <a:ext cx="90" cy="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8" name="Rectangle 28"/>
            <p:cNvSpPr>
              <a:spLocks noChangeArrowheads="1"/>
            </p:cNvSpPr>
            <p:nvPr userDrawn="1"/>
          </p:nvSpPr>
          <p:spPr bwMode="auto">
            <a:xfrm>
              <a:off x="6055" y="1393"/>
              <a:ext cx="182" cy="253"/>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9" name="Rectangle 29"/>
            <p:cNvSpPr>
              <a:spLocks noChangeArrowheads="1"/>
            </p:cNvSpPr>
            <p:nvPr userDrawn="1"/>
          </p:nvSpPr>
          <p:spPr bwMode="auto">
            <a:xfrm>
              <a:off x="5330" y="465"/>
              <a:ext cx="90" cy="226"/>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20" name="Rectangle 30"/>
            <p:cNvSpPr>
              <a:spLocks noChangeArrowheads="1"/>
            </p:cNvSpPr>
            <p:nvPr userDrawn="1"/>
          </p:nvSpPr>
          <p:spPr bwMode="auto">
            <a:xfrm flipH="1">
              <a:off x="4877" y="305"/>
              <a:ext cx="317" cy="366"/>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21" name="Rectangle 31"/>
            <p:cNvSpPr>
              <a:spLocks noChangeArrowheads="1"/>
            </p:cNvSpPr>
            <p:nvPr userDrawn="1"/>
          </p:nvSpPr>
          <p:spPr bwMode="auto">
            <a:xfrm flipH="1">
              <a:off x="5420" y="1962"/>
              <a:ext cx="272" cy="272"/>
            </a:xfrm>
            <a:prstGeom prst="rect">
              <a:avLst/>
            </a:prstGeom>
            <a:noFill/>
            <a:ln w="9525">
              <a:solidFill>
                <a:srgbClr val="00543E"/>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664" tIns="42332" rIns="84664" bIns="42332"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algn="ctr" eaLnBrk="1" hangingPunct="1">
                <a:defRPr/>
              </a:pPr>
              <a:endParaRPr lang="ja-JP" altLang="ja-JP" sz="1300">
                <a:latin typeface="ＭＳ Ｐゴシック" panose="020B0600070205080204" pitchFamily="34" charset="-128"/>
                <a:cs typeface="Arial" panose="020B0604020202020204" pitchFamily="34" charset="0"/>
              </a:endParaRPr>
            </a:p>
          </p:txBody>
        </p:sp>
        <p:sp>
          <p:nvSpPr>
            <p:cNvPr id="22" name="Rectangle 32"/>
            <p:cNvSpPr>
              <a:spLocks noChangeArrowheads="1"/>
            </p:cNvSpPr>
            <p:nvPr userDrawn="1"/>
          </p:nvSpPr>
          <p:spPr bwMode="auto">
            <a:xfrm flipH="1">
              <a:off x="5919" y="2007"/>
              <a:ext cx="181" cy="181"/>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23" name="Rectangle 33"/>
            <p:cNvSpPr>
              <a:spLocks noChangeArrowheads="1"/>
            </p:cNvSpPr>
            <p:nvPr userDrawn="1"/>
          </p:nvSpPr>
          <p:spPr bwMode="auto">
            <a:xfrm flipH="1">
              <a:off x="5556" y="2371"/>
              <a:ext cx="272" cy="272"/>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24" name="Rectangle 34"/>
            <p:cNvSpPr>
              <a:spLocks noChangeArrowheads="1"/>
            </p:cNvSpPr>
            <p:nvPr userDrawn="1"/>
          </p:nvSpPr>
          <p:spPr bwMode="auto">
            <a:xfrm flipH="1">
              <a:off x="5829" y="2824"/>
              <a:ext cx="317" cy="317"/>
            </a:xfrm>
            <a:prstGeom prst="rect">
              <a:avLst/>
            </a:prstGeom>
            <a:noFill/>
            <a:ln w="9525" algn="ctr">
              <a:solidFill>
                <a:srgbClr val="00543E"/>
              </a:solidFill>
              <a:miter lim="800000"/>
              <a:headEnd/>
              <a:tailEnd/>
            </a:ln>
            <a:effectLst/>
            <a:extLst>
              <a:ext uri="{909E8E84-426E-40DD-AFC4-6F175D3DCCD1}">
                <a14:hiddenFill xmlns:a14="http://schemas.microsoft.com/office/drawing/2010/main">
                  <a:solidFill>
                    <a:srgbClr val="00543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25" name="Rectangle 35"/>
            <p:cNvSpPr>
              <a:spLocks noChangeArrowheads="1"/>
            </p:cNvSpPr>
            <p:nvPr userDrawn="1"/>
          </p:nvSpPr>
          <p:spPr bwMode="auto">
            <a:xfrm flipH="1">
              <a:off x="6146" y="2506"/>
              <a:ext cx="91" cy="136"/>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26" name="Rectangle 36"/>
            <p:cNvSpPr>
              <a:spLocks noChangeArrowheads="1"/>
            </p:cNvSpPr>
            <p:nvPr userDrawn="1"/>
          </p:nvSpPr>
          <p:spPr bwMode="auto">
            <a:xfrm flipH="1">
              <a:off x="5738" y="3277"/>
              <a:ext cx="91" cy="91"/>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27" name="Rectangle 37"/>
            <p:cNvSpPr>
              <a:spLocks noChangeArrowheads="1"/>
            </p:cNvSpPr>
            <p:nvPr userDrawn="1"/>
          </p:nvSpPr>
          <p:spPr bwMode="auto">
            <a:xfrm flipH="1">
              <a:off x="6146" y="3368"/>
              <a:ext cx="91" cy="227"/>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28" name="Rectangle 38"/>
            <p:cNvSpPr>
              <a:spLocks noChangeArrowheads="1"/>
            </p:cNvSpPr>
            <p:nvPr userDrawn="1"/>
          </p:nvSpPr>
          <p:spPr bwMode="auto">
            <a:xfrm flipH="1">
              <a:off x="6055" y="3730"/>
              <a:ext cx="91" cy="91"/>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29" name="Rectangle 39"/>
            <p:cNvSpPr>
              <a:spLocks noChangeArrowheads="1"/>
            </p:cNvSpPr>
            <p:nvPr userDrawn="1"/>
          </p:nvSpPr>
          <p:spPr bwMode="auto">
            <a:xfrm flipH="1">
              <a:off x="5738" y="3776"/>
              <a:ext cx="181" cy="181"/>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30" name="Rectangle 40"/>
            <p:cNvSpPr>
              <a:spLocks noChangeArrowheads="1"/>
            </p:cNvSpPr>
            <p:nvPr userDrawn="1"/>
          </p:nvSpPr>
          <p:spPr bwMode="auto">
            <a:xfrm flipH="1">
              <a:off x="5693" y="4229"/>
              <a:ext cx="91" cy="87"/>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31" name="Rectangle 41"/>
            <p:cNvSpPr>
              <a:spLocks noChangeArrowheads="1"/>
            </p:cNvSpPr>
            <p:nvPr userDrawn="1"/>
          </p:nvSpPr>
          <p:spPr bwMode="auto">
            <a:xfrm flipH="1">
              <a:off x="5511" y="4003"/>
              <a:ext cx="136" cy="136"/>
            </a:xfrm>
            <a:prstGeom prst="rect">
              <a:avLst/>
            </a:prstGeom>
            <a:noFill/>
            <a:ln w="9525">
              <a:solidFill>
                <a:srgbClr val="00543E"/>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32" name="Rectangle 42"/>
            <p:cNvSpPr>
              <a:spLocks noChangeArrowheads="1"/>
            </p:cNvSpPr>
            <p:nvPr userDrawn="1"/>
          </p:nvSpPr>
          <p:spPr bwMode="auto">
            <a:xfrm>
              <a:off x="5182" y="1678"/>
              <a:ext cx="122" cy="113"/>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grpSp>
      <p:sp>
        <p:nvSpPr>
          <p:cNvPr id="1250347" name="Rectangle 43"/>
          <p:cNvSpPr>
            <a:spLocks noGrp="1" noChangeArrowheads="1"/>
          </p:cNvSpPr>
          <p:nvPr>
            <p:ph type="ctrTitle"/>
          </p:nvPr>
        </p:nvSpPr>
        <p:spPr>
          <a:xfrm>
            <a:off x="487362" y="1804012"/>
            <a:ext cx="7707312" cy="512152"/>
          </a:xfrm>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2B1E"/>
                  </a:outerShdw>
                </a:effectLst>
              </a14:hiddenEffects>
            </a:ext>
          </a:extLst>
        </p:spPr>
        <p:txBody>
          <a:bodyPr lIns="0" rIns="0" bIns="49999"/>
          <a:lstStyle>
            <a:lvl1pPr>
              <a:defRPr sz="3000" b="0">
                <a:solidFill>
                  <a:schemeClr val="tx1"/>
                </a:solidFill>
              </a:defRPr>
            </a:lvl1pPr>
          </a:lstStyle>
          <a:p>
            <a:pPr lvl="0"/>
            <a:r>
              <a:rPr lang="ja-JP" altLang="en-US" noProof="0"/>
              <a:t>タイトル</a:t>
            </a:r>
          </a:p>
        </p:txBody>
      </p:sp>
      <p:sp>
        <p:nvSpPr>
          <p:cNvPr id="1250348" name="Rectangle 44"/>
          <p:cNvSpPr>
            <a:spLocks noGrp="1" noChangeArrowheads="1"/>
          </p:cNvSpPr>
          <p:nvPr>
            <p:ph type="subTitle" sz="quarter" idx="1"/>
          </p:nvPr>
        </p:nvSpPr>
        <p:spPr>
          <a:xfrm>
            <a:off x="1485900" y="3886200"/>
            <a:ext cx="6934200" cy="1752600"/>
          </a:xfrm>
        </p:spPr>
        <p:txBody>
          <a:bodyPr lIns="91440" tIns="45720" rIns="91440" bIns="45720"/>
          <a:lstStyle>
            <a:lvl1pPr algn="just">
              <a:buFont typeface="Wingdings" pitchFamily="2" charset="2"/>
              <a:buChar char="n"/>
              <a:defRPr sz="2000"/>
            </a:lvl1pPr>
          </a:lstStyle>
          <a:p>
            <a:pPr lvl="0"/>
            <a:r>
              <a:rPr lang="ja-JP" altLang="en-US" noProof="0"/>
              <a:t>サブタイトル</a:t>
            </a:r>
          </a:p>
        </p:txBody>
      </p:sp>
      <p:sp>
        <p:nvSpPr>
          <p:cNvPr id="46" name="Date Placeholder 1"/>
          <p:cNvSpPr>
            <a:spLocks noGrp="1"/>
          </p:cNvSpPr>
          <p:nvPr>
            <p:ph type="dt" sz="half" idx="10"/>
          </p:nvPr>
        </p:nvSpPr>
        <p:spPr/>
        <p:txBody>
          <a:bodyPr/>
          <a:lstStyle>
            <a:lvl1pPr>
              <a:defRPr/>
            </a:lvl1pPr>
          </a:lstStyle>
          <a:p>
            <a:fld id="{4B1CBD97-A202-4D92-AB32-B0EEAF306267}" type="datetime1">
              <a:rPr lang="en-US" smtClean="0"/>
              <a:t>5/27/2024</a:t>
            </a:fld>
            <a:endParaRPr lang="en-US"/>
          </a:p>
        </p:txBody>
      </p:sp>
      <p:sp>
        <p:nvSpPr>
          <p:cNvPr id="47" name="Slide Number Placeholder 2"/>
          <p:cNvSpPr>
            <a:spLocks noGrp="1"/>
          </p:cNvSpPr>
          <p:nvPr>
            <p:ph type="sldNum" sz="quarter" idx="11"/>
          </p:nvPr>
        </p:nvSpPr>
        <p:spPr/>
        <p:txBody>
          <a:bodyPr/>
          <a:lstStyle>
            <a:lvl1pPr>
              <a:defRPr/>
            </a:lvl1pPr>
          </a:lstStyle>
          <a:p>
            <a:fld id="{439F3EBF-7677-7C47-BEC3-90864436CFF8}" type="slidenum">
              <a:rPr lang="en-US" smtClean="0"/>
              <a:t>‹#›</a:t>
            </a:fld>
            <a:endParaRPr lang="en-US"/>
          </a:p>
        </p:txBody>
      </p:sp>
      <p:pic>
        <p:nvPicPr>
          <p:cNvPr id="48" name="Picture 343" descr="_1_0E8C42000E8C27D0000DE8B448258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44" y="5811253"/>
            <a:ext cx="2386998" cy="70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68928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4" name="Group 2"/>
          <p:cNvGrpSpPr>
            <a:grpSpLocks/>
          </p:cNvGrpSpPr>
          <p:nvPr/>
        </p:nvGrpSpPr>
        <p:grpSpPr bwMode="auto">
          <a:xfrm>
            <a:off x="0" y="249238"/>
            <a:ext cx="9906000" cy="6608762"/>
            <a:chOff x="0" y="169"/>
            <a:chExt cx="6237" cy="4480"/>
          </a:xfrm>
        </p:grpSpPr>
        <p:sp>
          <p:nvSpPr>
            <p:cNvPr id="5" name="Rectangle 3"/>
            <p:cNvSpPr>
              <a:spLocks noChangeArrowheads="1"/>
            </p:cNvSpPr>
            <p:nvPr userDrawn="1"/>
          </p:nvSpPr>
          <p:spPr bwMode="auto">
            <a:xfrm>
              <a:off x="5330" y="1826"/>
              <a:ext cx="907" cy="2823"/>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6" name="Rectangle 4"/>
            <p:cNvSpPr>
              <a:spLocks noChangeArrowheads="1"/>
            </p:cNvSpPr>
            <p:nvPr userDrawn="1"/>
          </p:nvSpPr>
          <p:spPr bwMode="auto">
            <a:xfrm>
              <a:off x="5330" y="169"/>
              <a:ext cx="907" cy="1475"/>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7" name="Rectangle 5"/>
            <p:cNvSpPr>
              <a:spLocks noChangeArrowheads="1"/>
            </p:cNvSpPr>
            <p:nvPr userDrawn="1"/>
          </p:nvSpPr>
          <p:spPr bwMode="auto">
            <a:xfrm>
              <a:off x="0" y="169"/>
              <a:ext cx="5148" cy="1475"/>
            </a:xfrm>
            <a:prstGeom prst="rect">
              <a:avLst/>
            </a:prstGeom>
            <a:solidFill>
              <a:srgbClr val="DADAD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grpSp>
          <p:nvGrpSpPr>
            <p:cNvPr id="8" name="Group 6"/>
            <p:cNvGrpSpPr>
              <a:grpSpLocks noChangeAspect="1"/>
            </p:cNvGrpSpPr>
            <p:nvPr userDrawn="1"/>
          </p:nvGrpSpPr>
          <p:grpSpPr bwMode="auto">
            <a:xfrm>
              <a:off x="5372" y="1701"/>
              <a:ext cx="822" cy="68"/>
              <a:chOff x="1625" y="816"/>
              <a:chExt cx="3682" cy="298"/>
            </a:xfrm>
          </p:grpSpPr>
          <p:sp>
            <p:nvSpPr>
              <p:cNvPr id="33" name="Freeform 7"/>
              <p:cNvSpPr>
                <a:spLocks noChangeAspect="1"/>
              </p:cNvSpPr>
              <p:nvPr userDrawn="1"/>
            </p:nvSpPr>
            <p:spPr bwMode="auto">
              <a:xfrm>
                <a:off x="1625" y="824"/>
                <a:ext cx="197" cy="286"/>
              </a:xfrm>
              <a:custGeom>
                <a:avLst/>
                <a:gdLst>
                  <a:gd name="T0" fmla="*/ 1 w 280"/>
                  <a:gd name="T1" fmla="*/ 1 h 406"/>
                  <a:gd name="T2" fmla="*/ 1 w 280"/>
                  <a:gd name="T3" fmla="*/ 1 h 406"/>
                  <a:gd name="T4" fmla="*/ 1 w 280"/>
                  <a:gd name="T5" fmla="*/ 1 h 406"/>
                  <a:gd name="T6" fmla="*/ 1 w 280"/>
                  <a:gd name="T7" fmla="*/ 1 h 406"/>
                  <a:gd name="T8" fmla="*/ 1 w 280"/>
                  <a:gd name="T9" fmla="*/ 1 h 406"/>
                  <a:gd name="T10" fmla="*/ 1 w 280"/>
                  <a:gd name="T11" fmla="*/ 1 h 406"/>
                  <a:gd name="T12" fmla="*/ 1 w 280"/>
                  <a:gd name="T13" fmla="*/ 1 h 406"/>
                  <a:gd name="T14" fmla="*/ 1 w 280"/>
                  <a:gd name="T15" fmla="*/ 1 h 406"/>
                  <a:gd name="T16" fmla="*/ 1 w 280"/>
                  <a:gd name="T17" fmla="*/ 1 h 406"/>
                  <a:gd name="T18" fmla="*/ 1 w 280"/>
                  <a:gd name="T19" fmla="*/ 1 h 406"/>
                  <a:gd name="T20" fmla="*/ 1 w 280"/>
                  <a:gd name="T21" fmla="*/ 1 h 406"/>
                  <a:gd name="T22" fmla="*/ 1 w 280"/>
                  <a:gd name="T23" fmla="*/ 1 h 406"/>
                  <a:gd name="T24" fmla="*/ 1 w 280"/>
                  <a:gd name="T25" fmla="*/ 1 h 406"/>
                  <a:gd name="T26" fmla="*/ 1 w 280"/>
                  <a:gd name="T27" fmla="*/ 1 h 406"/>
                  <a:gd name="T28" fmla="*/ 1 w 280"/>
                  <a:gd name="T29" fmla="*/ 1 h 406"/>
                  <a:gd name="T30" fmla="*/ 1 w 280"/>
                  <a:gd name="T31" fmla="*/ 1 h 406"/>
                  <a:gd name="T32" fmla="*/ 1 w 280"/>
                  <a:gd name="T33" fmla="*/ 1 h 406"/>
                  <a:gd name="T34" fmla="*/ 1 w 280"/>
                  <a:gd name="T35" fmla="*/ 1 h 406"/>
                  <a:gd name="T36" fmla="*/ 1 w 280"/>
                  <a:gd name="T37" fmla="*/ 1 h 406"/>
                  <a:gd name="T38" fmla="*/ 1 w 280"/>
                  <a:gd name="T39" fmla="*/ 1 h 406"/>
                  <a:gd name="T40" fmla="*/ 0 w 280"/>
                  <a:gd name="T41" fmla="*/ 1 h 406"/>
                  <a:gd name="T42" fmla="*/ 1 w 280"/>
                  <a:gd name="T43" fmla="*/ 0 h 406"/>
                  <a:gd name="T44" fmla="*/ 1 w 280"/>
                  <a:gd name="T45" fmla="*/ 1 h 406"/>
                  <a:gd name="T46" fmla="*/ 1 w 280"/>
                  <a:gd name="T47" fmla="*/ 0 h 406"/>
                  <a:gd name="T48" fmla="*/ 1 w 280"/>
                  <a:gd name="T49" fmla="*/ 1 h 406"/>
                  <a:gd name="T50" fmla="*/ 1 w 280"/>
                  <a:gd name="T51" fmla="*/ 1 h 406"/>
                  <a:gd name="T52" fmla="*/ 1 w 280"/>
                  <a:gd name="T53" fmla="*/ 1 h 406"/>
                  <a:gd name="T54" fmla="*/ 1 w 280"/>
                  <a:gd name="T55" fmla="*/ 1 h 406"/>
                  <a:gd name="T56" fmla="*/ 1 w 280"/>
                  <a:gd name="T57" fmla="*/ 1 h 406"/>
                  <a:gd name="T58" fmla="*/ 1 w 280"/>
                  <a:gd name="T59" fmla="*/ 1 h 4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0" h="406">
                    <a:moveTo>
                      <a:pt x="117" y="250"/>
                    </a:moveTo>
                    <a:cubicBezTo>
                      <a:pt x="117" y="318"/>
                      <a:pt x="117" y="355"/>
                      <a:pt x="129" y="365"/>
                    </a:cubicBezTo>
                    <a:cubicBezTo>
                      <a:pt x="138" y="373"/>
                      <a:pt x="152" y="377"/>
                      <a:pt x="193" y="377"/>
                    </a:cubicBezTo>
                    <a:cubicBezTo>
                      <a:pt x="222" y="377"/>
                      <a:pt x="243" y="376"/>
                      <a:pt x="256" y="361"/>
                    </a:cubicBezTo>
                    <a:cubicBezTo>
                      <a:pt x="263" y="355"/>
                      <a:pt x="269" y="340"/>
                      <a:pt x="270" y="329"/>
                    </a:cubicBezTo>
                    <a:cubicBezTo>
                      <a:pt x="271" y="324"/>
                      <a:pt x="272" y="321"/>
                      <a:pt x="276" y="321"/>
                    </a:cubicBezTo>
                    <a:cubicBezTo>
                      <a:pt x="280" y="321"/>
                      <a:pt x="280" y="324"/>
                      <a:pt x="280" y="330"/>
                    </a:cubicBezTo>
                    <a:cubicBezTo>
                      <a:pt x="280" y="336"/>
                      <a:pt x="276" y="377"/>
                      <a:pt x="272" y="392"/>
                    </a:cubicBezTo>
                    <a:cubicBezTo>
                      <a:pt x="269" y="404"/>
                      <a:pt x="266" y="406"/>
                      <a:pt x="238" y="406"/>
                    </a:cubicBezTo>
                    <a:cubicBezTo>
                      <a:pt x="161" y="406"/>
                      <a:pt x="126" y="403"/>
                      <a:pt x="83" y="403"/>
                    </a:cubicBezTo>
                    <a:cubicBezTo>
                      <a:pt x="70" y="403"/>
                      <a:pt x="37" y="405"/>
                      <a:pt x="15" y="405"/>
                    </a:cubicBezTo>
                    <a:cubicBezTo>
                      <a:pt x="8" y="405"/>
                      <a:pt x="4" y="403"/>
                      <a:pt x="4" y="400"/>
                    </a:cubicBezTo>
                    <a:cubicBezTo>
                      <a:pt x="4" y="397"/>
                      <a:pt x="7" y="395"/>
                      <a:pt x="13" y="395"/>
                    </a:cubicBezTo>
                    <a:cubicBezTo>
                      <a:pt x="21" y="395"/>
                      <a:pt x="27" y="394"/>
                      <a:pt x="32" y="393"/>
                    </a:cubicBezTo>
                    <a:cubicBezTo>
                      <a:pt x="43" y="391"/>
                      <a:pt x="46" y="379"/>
                      <a:pt x="48" y="364"/>
                    </a:cubicBezTo>
                    <a:cubicBezTo>
                      <a:pt x="50" y="341"/>
                      <a:pt x="50" y="299"/>
                      <a:pt x="50" y="250"/>
                    </a:cubicBezTo>
                    <a:cubicBezTo>
                      <a:pt x="50" y="155"/>
                      <a:pt x="50" y="155"/>
                      <a:pt x="50" y="155"/>
                    </a:cubicBezTo>
                    <a:cubicBezTo>
                      <a:pt x="50" y="74"/>
                      <a:pt x="50" y="59"/>
                      <a:pt x="49" y="42"/>
                    </a:cubicBezTo>
                    <a:cubicBezTo>
                      <a:pt x="48" y="24"/>
                      <a:pt x="44" y="15"/>
                      <a:pt x="26" y="11"/>
                    </a:cubicBezTo>
                    <a:cubicBezTo>
                      <a:pt x="22" y="10"/>
                      <a:pt x="16" y="10"/>
                      <a:pt x="9" y="10"/>
                    </a:cubicBezTo>
                    <a:cubicBezTo>
                      <a:pt x="3" y="10"/>
                      <a:pt x="0" y="9"/>
                      <a:pt x="0" y="5"/>
                    </a:cubicBezTo>
                    <a:cubicBezTo>
                      <a:pt x="0" y="1"/>
                      <a:pt x="3" y="0"/>
                      <a:pt x="11" y="0"/>
                    </a:cubicBezTo>
                    <a:cubicBezTo>
                      <a:pt x="37" y="0"/>
                      <a:pt x="70" y="2"/>
                      <a:pt x="85" y="2"/>
                    </a:cubicBezTo>
                    <a:cubicBezTo>
                      <a:pt x="98" y="2"/>
                      <a:pt x="137" y="0"/>
                      <a:pt x="158" y="0"/>
                    </a:cubicBezTo>
                    <a:cubicBezTo>
                      <a:pt x="165" y="0"/>
                      <a:pt x="169" y="1"/>
                      <a:pt x="169" y="5"/>
                    </a:cubicBezTo>
                    <a:cubicBezTo>
                      <a:pt x="169" y="9"/>
                      <a:pt x="166" y="10"/>
                      <a:pt x="159" y="10"/>
                    </a:cubicBezTo>
                    <a:cubicBezTo>
                      <a:pt x="153" y="10"/>
                      <a:pt x="145" y="10"/>
                      <a:pt x="138" y="11"/>
                    </a:cubicBezTo>
                    <a:cubicBezTo>
                      <a:pt x="124" y="14"/>
                      <a:pt x="120" y="23"/>
                      <a:pt x="118" y="42"/>
                    </a:cubicBezTo>
                    <a:cubicBezTo>
                      <a:pt x="117" y="59"/>
                      <a:pt x="117" y="74"/>
                      <a:pt x="117" y="155"/>
                    </a:cubicBezTo>
                    <a:cubicBezTo>
                      <a:pt x="117" y="250"/>
                      <a:pt x="117" y="250"/>
                      <a:pt x="117" y="250"/>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34" name="Freeform 8"/>
              <p:cNvSpPr>
                <a:spLocks noChangeAspect="1"/>
              </p:cNvSpPr>
              <p:nvPr userDrawn="1"/>
            </p:nvSpPr>
            <p:spPr bwMode="auto">
              <a:xfrm>
                <a:off x="1880" y="822"/>
                <a:ext cx="191" cy="288"/>
              </a:xfrm>
              <a:custGeom>
                <a:avLst/>
                <a:gdLst>
                  <a:gd name="T0" fmla="*/ 1 w 271"/>
                  <a:gd name="T1" fmla="*/ 1 h 410"/>
                  <a:gd name="T2" fmla="*/ 1 w 271"/>
                  <a:gd name="T3" fmla="*/ 1 h 410"/>
                  <a:gd name="T4" fmla="*/ 1 w 271"/>
                  <a:gd name="T5" fmla="*/ 1 h 410"/>
                  <a:gd name="T6" fmla="*/ 1 w 271"/>
                  <a:gd name="T7" fmla="*/ 1 h 410"/>
                  <a:gd name="T8" fmla="*/ 0 w 271"/>
                  <a:gd name="T9" fmla="*/ 1 h 410"/>
                  <a:gd name="T10" fmla="*/ 1 w 271"/>
                  <a:gd name="T11" fmla="*/ 1 h 410"/>
                  <a:gd name="T12" fmla="*/ 1 w 271"/>
                  <a:gd name="T13" fmla="*/ 1 h 410"/>
                  <a:gd name="T14" fmla="*/ 1 w 271"/>
                  <a:gd name="T15" fmla="*/ 1 h 410"/>
                  <a:gd name="T16" fmla="*/ 1 w 271"/>
                  <a:gd name="T17" fmla="*/ 1 h 410"/>
                  <a:gd name="T18" fmla="*/ 1 w 271"/>
                  <a:gd name="T19" fmla="*/ 0 h 410"/>
                  <a:gd name="T20" fmla="*/ 1 w 271"/>
                  <a:gd name="T21" fmla="*/ 1 h 410"/>
                  <a:gd name="T22" fmla="*/ 1 w 271"/>
                  <a:gd name="T23" fmla="*/ 1 h 410"/>
                  <a:gd name="T24" fmla="*/ 1 w 271"/>
                  <a:gd name="T25" fmla="*/ 1 h 410"/>
                  <a:gd name="T26" fmla="*/ 1 w 271"/>
                  <a:gd name="T27" fmla="*/ 1 h 410"/>
                  <a:gd name="T28" fmla="*/ 1 w 271"/>
                  <a:gd name="T29" fmla="*/ 1 h 410"/>
                  <a:gd name="T30" fmla="*/ 1 w 271"/>
                  <a:gd name="T31" fmla="*/ 1 h 410"/>
                  <a:gd name="T32" fmla="*/ 1 w 271"/>
                  <a:gd name="T33" fmla="*/ 1 h 410"/>
                  <a:gd name="T34" fmla="*/ 1 w 271"/>
                  <a:gd name="T35" fmla="*/ 1 h 410"/>
                  <a:gd name="T36" fmla="*/ 1 w 271"/>
                  <a:gd name="T37" fmla="*/ 1 h 410"/>
                  <a:gd name="T38" fmla="*/ 1 w 271"/>
                  <a:gd name="T39" fmla="*/ 1 h 410"/>
                  <a:gd name="T40" fmla="*/ 1 w 271"/>
                  <a:gd name="T41" fmla="*/ 1 h 410"/>
                  <a:gd name="T42" fmla="*/ 1 w 271"/>
                  <a:gd name="T43" fmla="*/ 1 h 410"/>
                  <a:gd name="T44" fmla="*/ 1 w 271"/>
                  <a:gd name="T45" fmla="*/ 1 h 410"/>
                  <a:gd name="T46" fmla="*/ 1 w 271"/>
                  <a:gd name="T47" fmla="*/ 1 h 410"/>
                  <a:gd name="T48" fmla="*/ 1 w 271"/>
                  <a:gd name="T49" fmla="*/ 1 h 410"/>
                  <a:gd name="T50" fmla="*/ 1 w 271"/>
                  <a:gd name="T51" fmla="*/ 1 h 410"/>
                  <a:gd name="T52" fmla="*/ 1 w 271"/>
                  <a:gd name="T53" fmla="*/ 1 h 410"/>
                  <a:gd name="T54" fmla="*/ 1 w 271"/>
                  <a:gd name="T55" fmla="*/ 1 h 410"/>
                  <a:gd name="T56" fmla="*/ 1 w 271"/>
                  <a:gd name="T57" fmla="*/ 1 h 410"/>
                  <a:gd name="T58" fmla="*/ 1 w 271"/>
                  <a:gd name="T59" fmla="*/ 1 h 410"/>
                  <a:gd name="T60" fmla="*/ 1 w 271"/>
                  <a:gd name="T61" fmla="*/ 1 h 410"/>
                  <a:gd name="T62" fmla="*/ 1 w 271"/>
                  <a:gd name="T63" fmla="*/ 1 h 410"/>
                  <a:gd name="T64" fmla="*/ 1 w 271"/>
                  <a:gd name="T65" fmla="*/ 1 h 410"/>
                  <a:gd name="T66" fmla="*/ 1 w 271"/>
                  <a:gd name="T67" fmla="*/ 1 h 410"/>
                  <a:gd name="T68" fmla="*/ 1 w 271"/>
                  <a:gd name="T69" fmla="*/ 1 h 410"/>
                  <a:gd name="T70" fmla="*/ 1 w 271"/>
                  <a:gd name="T71" fmla="*/ 1 h 410"/>
                  <a:gd name="T72" fmla="*/ 1 w 271"/>
                  <a:gd name="T73" fmla="*/ 1 h 410"/>
                  <a:gd name="T74" fmla="*/ 1 w 271"/>
                  <a:gd name="T75" fmla="*/ 1 h 410"/>
                  <a:gd name="T76" fmla="*/ 1 w 271"/>
                  <a:gd name="T77" fmla="*/ 1 h 410"/>
                  <a:gd name="T78" fmla="*/ 1 w 271"/>
                  <a:gd name="T79" fmla="*/ 1 h 410"/>
                  <a:gd name="T80" fmla="*/ 1 w 271"/>
                  <a:gd name="T81" fmla="*/ 1 h 410"/>
                  <a:gd name="T82" fmla="*/ 1 w 271"/>
                  <a:gd name="T83" fmla="*/ 1 h 410"/>
                  <a:gd name="T84" fmla="*/ 1 w 271"/>
                  <a:gd name="T85" fmla="*/ 1 h 410"/>
                  <a:gd name="T86" fmla="*/ 1 w 271"/>
                  <a:gd name="T87" fmla="*/ 1 h 410"/>
                  <a:gd name="T88" fmla="*/ 1 w 271"/>
                  <a:gd name="T89" fmla="*/ 1 h 410"/>
                  <a:gd name="T90" fmla="*/ 1 w 271"/>
                  <a:gd name="T91" fmla="*/ 1 h 410"/>
                  <a:gd name="T92" fmla="*/ 1 w 271"/>
                  <a:gd name="T93" fmla="*/ 1 h 410"/>
                  <a:gd name="T94" fmla="*/ 1 w 271"/>
                  <a:gd name="T95" fmla="*/ 1 h 410"/>
                  <a:gd name="T96" fmla="*/ 1 w 271"/>
                  <a:gd name="T97" fmla="*/ 1 h 410"/>
                  <a:gd name="T98" fmla="*/ 1 w 271"/>
                  <a:gd name="T99" fmla="*/ 1 h 4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1" h="410">
                    <a:moveTo>
                      <a:pt x="54" y="159"/>
                    </a:moveTo>
                    <a:cubicBezTo>
                      <a:pt x="54" y="78"/>
                      <a:pt x="54" y="63"/>
                      <a:pt x="53" y="46"/>
                    </a:cubicBezTo>
                    <a:cubicBezTo>
                      <a:pt x="52" y="28"/>
                      <a:pt x="48" y="19"/>
                      <a:pt x="30" y="15"/>
                    </a:cubicBezTo>
                    <a:cubicBezTo>
                      <a:pt x="26" y="14"/>
                      <a:pt x="17" y="14"/>
                      <a:pt x="9" y="14"/>
                    </a:cubicBezTo>
                    <a:cubicBezTo>
                      <a:pt x="3" y="14"/>
                      <a:pt x="0" y="13"/>
                      <a:pt x="0" y="9"/>
                    </a:cubicBezTo>
                    <a:cubicBezTo>
                      <a:pt x="0" y="5"/>
                      <a:pt x="4" y="4"/>
                      <a:pt x="12" y="4"/>
                    </a:cubicBezTo>
                    <a:cubicBezTo>
                      <a:pt x="40" y="4"/>
                      <a:pt x="74" y="6"/>
                      <a:pt x="89" y="6"/>
                    </a:cubicBezTo>
                    <a:cubicBezTo>
                      <a:pt x="106" y="6"/>
                      <a:pt x="213" y="6"/>
                      <a:pt x="223" y="5"/>
                    </a:cubicBezTo>
                    <a:cubicBezTo>
                      <a:pt x="233" y="4"/>
                      <a:pt x="242" y="3"/>
                      <a:pt x="246" y="2"/>
                    </a:cubicBezTo>
                    <a:cubicBezTo>
                      <a:pt x="249" y="1"/>
                      <a:pt x="252" y="0"/>
                      <a:pt x="255" y="0"/>
                    </a:cubicBezTo>
                    <a:cubicBezTo>
                      <a:pt x="257" y="0"/>
                      <a:pt x="258" y="2"/>
                      <a:pt x="258" y="5"/>
                    </a:cubicBezTo>
                    <a:cubicBezTo>
                      <a:pt x="258" y="8"/>
                      <a:pt x="255" y="15"/>
                      <a:pt x="253" y="39"/>
                    </a:cubicBezTo>
                    <a:cubicBezTo>
                      <a:pt x="253" y="45"/>
                      <a:pt x="252" y="68"/>
                      <a:pt x="251" y="75"/>
                    </a:cubicBezTo>
                    <a:cubicBezTo>
                      <a:pt x="250" y="77"/>
                      <a:pt x="249" y="81"/>
                      <a:pt x="245" y="81"/>
                    </a:cubicBezTo>
                    <a:cubicBezTo>
                      <a:pt x="242" y="81"/>
                      <a:pt x="241" y="78"/>
                      <a:pt x="241" y="73"/>
                    </a:cubicBezTo>
                    <a:cubicBezTo>
                      <a:pt x="241" y="69"/>
                      <a:pt x="240" y="60"/>
                      <a:pt x="237" y="54"/>
                    </a:cubicBezTo>
                    <a:cubicBezTo>
                      <a:pt x="234" y="44"/>
                      <a:pt x="228" y="38"/>
                      <a:pt x="202" y="35"/>
                    </a:cubicBezTo>
                    <a:cubicBezTo>
                      <a:pt x="192" y="33"/>
                      <a:pt x="136" y="32"/>
                      <a:pt x="125" y="32"/>
                    </a:cubicBezTo>
                    <a:cubicBezTo>
                      <a:pt x="123" y="32"/>
                      <a:pt x="122" y="34"/>
                      <a:pt x="122" y="38"/>
                    </a:cubicBezTo>
                    <a:cubicBezTo>
                      <a:pt x="122" y="173"/>
                      <a:pt x="122" y="173"/>
                      <a:pt x="122" y="173"/>
                    </a:cubicBezTo>
                    <a:cubicBezTo>
                      <a:pt x="122" y="177"/>
                      <a:pt x="122" y="179"/>
                      <a:pt x="125" y="179"/>
                    </a:cubicBezTo>
                    <a:cubicBezTo>
                      <a:pt x="137" y="179"/>
                      <a:pt x="199" y="179"/>
                      <a:pt x="211" y="178"/>
                    </a:cubicBezTo>
                    <a:cubicBezTo>
                      <a:pt x="224" y="177"/>
                      <a:pt x="232" y="175"/>
                      <a:pt x="237" y="170"/>
                    </a:cubicBezTo>
                    <a:cubicBezTo>
                      <a:pt x="241" y="166"/>
                      <a:pt x="243" y="163"/>
                      <a:pt x="245" y="163"/>
                    </a:cubicBezTo>
                    <a:cubicBezTo>
                      <a:pt x="248" y="163"/>
                      <a:pt x="249" y="164"/>
                      <a:pt x="249" y="167"/>
                    </a:cubicBezTo>
                    <a:cubicBezTo>
                      <a:pt x="249" y="171"/>
                      <a:pt x="247" y="179"/>
                      <a:pt x="245" y="206"/>
                    </a:cubicBezTo>
                    <a:cubicBezTo>
                      <a:pt x="244" y="217"/>
                      <a:pt x="243" y="239"/>
                      <a:pt x="243" y="242"/>
                    </a:cubicBezTo>
                    <a:cubicBezTo>
                      <a:pt x="243" y="247"/>
                      <a:pt x="243" y="252"/>
                      <a:pt x="238" y="252"/>
                    </a:cubicBezTo>
                    <a:cubicBezTo>
                      <a:pt x="234" y="252"/>
                      <a:pt x="233" y="250"/>
                      <a:pt x="233" y="248"/>
                    </a:cubicBezTo>
                    <a:cubicBezTo>
                      <a:pt x="233" y="242"/>
                      <a:pt x="233" y="235"/>
                      <a:pt x="231" y="228"/>
                    </a:cubicBezTo>
                    <a:cubicBezTo>
                      <a:pt x="228" y="218"/>
                      <a:pt x="221" y="210"/>
                      <a:pt x="201" y="207"/>
                    </a:cubicBezTo>
                    <a:cubicBezTo>
                      <a:pt x="191" y="206"/>
                      <a:pt x="138" y="206"/>
                      <a:pt x="125" y="206"/>
                    </a:cubicBezTo>
                    <a:cubicBezTo>
                      <a:pt x="122" y="206"/>
                      <a:pt x="122" y="208"/>
                      <a:pt x="122" y="211"/>
                    </a:cubicBezTo>
                    <a:cubicBezTo>
                      <a:pt x="122" y="254"/>
                      <a:pt x="122" y="254"/>
                      <a:pt x="122" y="254"/>
                    </a:cubicBezTo>
                    <a:cubicBezTo>
                      <a:pt x="122" y="272"/>
                      <a:pt x="121" y="321"/>
                      <a:pt x="122" y="337"/>
                    </a:cubicBezTo>
                    <a:cubicBezTo>
                      <a:pt x="123" y="374"/>
                      <a:pt x="131" y="382"/>
                      <a:pt x="186" y="382"/>
                    </a:cubicBezTo>
                    <a:cubicBezTo>
                      <a:pt x="200" y="382"/>
                      <a:pt x="222" y="382"/>
                      <a:pt x="236" y="375"/>
                    </a:cubicBezTo>
                    <a:cubicBezTo>
                      <a:pt x="250" y="369"/>
                      <a:pt x="257" y="357"/>
                      <a:pt x="260" y="335"/>
                    </a:cubicBezTo>
                    <a:cubicBezTo>
                      <a:pt x="261" y="330"/>
                      <a:pt x="263" y="327"/>
                      <a:pt x="266" y="327"/>
                    </a:cubicBezTo>
                    <a:cubicBezTo>
                      <a:pt x="271" y="327"/>
                      <a:pt x="271" y="332"/>
                      <a:pt x="271" y="337"/>
                    </a:cubicBezTo>
                    <a:cubicBezTo>
                      <a:pt x="271" y="349"/>
                      <a:pt x="266" y="386"/>
                      <a:pt x="264" y="397"/>
                    </a:cubicBezTo>
                    <a:cubicBezTo>
                      <a:pt x="260" y="410"/>
                      <a:pt x="255" y="410"/>
                      <a:pt x="235" y="410"/>
                    </a:cubicBezTo>
                    <a:cubicBezTo>
                      <a:pt x="154" y="410"/>
                      <a:pt x="118" y="407"/>
                      <a:pt x="86" y="407"/>
                    </a:cubicBezTo>
                    <a:cubicBezTo>
                      <a:pt x="74" y="407"/>
                      <a:pt x="40" y="409"/>
                      <a:pt x="19" y="409"/>
                    </a:cubicBezTo>
                    <a:cubicBezTo>
                      <a:pt x="12" y="409"/>
                      <a:pt x="8" y="407"/>
                      <a:pt x="8" y="404"/>
                    </a:cubicBezTo>
                    <a:cubicBezTo>
                      <a:pt x="8" y="401"/>
                      <a:pt x="10" y="399"/>
                      <a:pt x="17" y="399"/>
                    </a:cubicBezTo>
                    <a:cubicBezTo>
                      <a:pt x="25" y="399"/>
                      <a:pt x="31" y="398"/>
                      <a:pt x="36" y="397"/>
                    </a:cubicBezTo>
                    <a:cubicBezTo>
                      <a:pt x="47" y="395"/>
                      <a:pt x="49" y="383"/>
                      <a:pt x="52" y="368"/>
                    </a:cubicBezTo>
                    <a:cubicBezTo>
                      <a:pt x="54" y="345"/>
                      <a:pt x="54" y="303"/>
                      <a:pt x="54" y="254"/>
                    </a:cubicBezTo>
                    <a:cubicBezTo>
                      <a:pt x="54" y="159"/>
                      <a:pt x="54" y="159"/>
                      <a:pt x="54" y="159"/>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35" name="Freeform 9"/>
              <p:cNvSpPr>
                <a:spLocks noChangeAspect="1" noEditPoints="1"/>
              </p:cNvSpPr>
              <p:nvPr userDrawn="1"/>
            </p:nvSpPr>
            <p:spPr bwMode="auto">
              <a:xfrm>
                <a:off x="2119" y="816"/>
                <a:ext cx="310" cy="293"/>
              </a:xfrm>
              <a:custGeom>
                <a:avLst/>
                <a:gdLst>
                  <a:gd name="T0" fmla="*/ 1 w 441"/>
                  <a:gd name="T1" fmla="*/ 1 h 417"/>
                  <a:gd name="T2" fmla="*/ 1 w 441"/>
                  <a:gd name="T3" fmla="*/ 1 h 417"/>
                  <a:gd name="T4" fmla="*/ 1 w 441"/>
                  <a:gd name="T5" fmla="*/ 1 h 417"/>
                  <a:gd name="T6" fmla="*/ 1 w 441"/>
                  <a:gd name="T7" fmla="*/ 1 h 417"/>
                  <a:gd name="T8" fmla="*/ 1 w 441"/>
                  <a:gd name="T9" fmla="*/ 1 h 417"/>
                  <a:gd name="T10" fmla="*/ 1 w 441"/>
                  <a:gd name="T11" fmla="*/ 1 h 417"/>
                  <a:gd name="T12" fmla="*/ 1 w 441"/>
                  <a:gd name="T13" fmla="*/ 1 h 417"/>
                  <a:gd name="T14" fmla="*/ 1 w 441"/>
                  <a:gd name="T15" fmla="*/ 1 h 417"/>
                  <a:gd name="T16" fmla="*/ 1 w 441"/>
                  <a:gd name="T17" fmla="*/ 1 h 417"/>
                  <a:gd name="T18" fmla="*/ 1 w 441"/>
                  <a:gd name="T19" fmla="*/ 1 h 417"/>
                  <a:gd name="T20" fmla="*/ 1 w 441"/>
                  <a:gd name="T21" fmla="*/ 1 h 417"/>
                  <a:gd name="T22" fmla="*/ 1 w 441"/>
                  <a:gd name="T23" fmla="*/ 1 h 417"/>
                  <a:gd name="T24" fmla="*/ 1 w 441"/>
                  <a:gd name="T25" fmla="*/ 1 h 417"/>
                  <a:gd name="T26" fmla="*/ 1 w 441"/>
                  <a:gd name="T27" fmla="*/ 1 h 417"/>
                  <a:gd name="T28" fmla="*/ 1 w 441"/>
                  <a:gd name="T29" fmla="*/ 1 h 417"/>
                  <a:gd name="T30" fmla="*/ 1 w 441"/>
                  <a:gd name="T31" fmla="*/ 1 h 417"/>
                  <a:gd name="T32" fmla="*/ 1 w 441"/>
                  <a:gd name="T33" fmla="*/ 1 h 417"/>
                  <a:gd name="T34" fmla="*/ 1 w 441"/>
                  <a:gd name="T35" fmla="*/ 1 h 417"/>
                  <a:gd name="T36" fmla="*/ 1 w 441"/>
                  <a:gd name="T37" fmla="*/ 1 h 417"/>
                  <a:gd name="T38" fmla="*/ 1 w 441"/>
                  <a:gd name="T39" fmla="*/ 1 h 417"/>
                  <a:gd name="T40" fmla="*/ 1 w 441"/>
                  <a:gd name="T41" fmla="*/ 0 h 417"/>
                  <a:gd name="T42" fmla="*/ 1 w 441"/>
                  <a:gd name="T43" fmla="*/ 1 h 417"/>
                  <a:gd name="T44" fmla="*/ 1 w 441"/>
                  <a:gd name="T45" fmla="*/ 1 h 417"/>
                  <a:gd name="T46" fmla="*/ 1 w 441"/>
                  <a:gd name="T47" fmla="*/ 1 h 417"/>
                  <a:gd name="T48" fmla="*/ 1 w 441"/>
                  <a:gd name="T49" fmla="*/ 1 h 417"/>
                  <a:gd name="T50" fmla="*/ 0 w 441"/>
                  <a:gd name="T51" fmla="*/ 1 h 417"/>
                  <a:gd name="T52" fmla="*/ 1 w 441"/>
                  <a:gd name="T53" fmla="*/ 1 h 417"/>
                  <a:gd name="T54" fmla="*/ 1 w 441"/>
                  <a:gd name="T55" fmla="*/ 1 h 417"/>
                  <a:gd name="T56" fmla="*/ 1 w 441"/>
                  <a:gd name="T57" fmla="*/ 1 h 417"/>
                  <a:gd name="T58" fmla="*/ 1 w 441"/>
                  <a:gd name="T59" fmla="*/ 1 h 417"/>
                  <a:gd name="T60" fmla="*/ 1 w 441"/>
                  <a:gd name="T61" fmla="*/ 1 h 417"/>
                  <a:gd name="T62" fmla="*/ 1 w 441"/>
                  <a:gd name="T63" fmla="*/ 1 h 417"/>
                  <a:gd name="T64" fmla="*/ 1 w 441"/>
                  <a:gd name="T65" fmla="*/ 1 h 417"/>
                  <a:gd name="T66" fmla="*/ 1 w 441"/>
                  <a:gd name="T67" fmla="*/ 1 h 417"/>
                  <a:gd name="T68" fmla="*/ 1 w 441"/>
                  <a:gd name="T69" fmla="*/ 1 h 417"/>
                  <a:gd name="T70" fmla="*/ 1 w 441"/>
                  <a:gd name="T71" fmla="*/ 1 h 417"/>
                  <a:gd name="T72" fmla="*/ 1 w 441"/>
                  <a:gd name="T73" fmla="*/ 1 h 4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41" h="417">
                    <a:moveTo>
                      <a:pt x="154" y="250"/>
                    </a:moveTo>
                    <a:cubicBezTo>
                      <a:pt x="152" y="250"/>
                      <a:pt x="152" y="249"/>
                      <a:pt x="152" y="247"/>
                    </a:cubicBezTo>
                    <a:cubicBezTo>
                      <a:pt x="202" y="115"/>
                      <a:pt x="202" y="115"/>
                      <a:pt x="202" y="115"/>
                    </a:cubicBezTo>
                    <a:cubicBezTo>
                      <a:pt x="202" y="113"/>
                      <a:pt x="203" y="110"/>
                      <a:pt x="205" y="110"/>
                    </a:cubicBezTo>
                    <a:cubicBezTo>
                      <a:pt x="206" y="110"/>
                      <a:pt x="207" y="113"/>
                      <a:pt x="207" y="115"/>
                    </a:cubicBezTo>
                    <a:cubicBezTo>
                      <a:pt x="256" y="247"/>
                      <a:pt x="256" y="247"/>
                      <a:pt x="256" y="247"/>
                    </a:cubicBezTo>
                    <a:cubicBezTo>
                      <a:pt x="256" y="249"/>
                      <a:pt x="256" y="250"/>
                      <a:pt x="253" y="250"/>
                    </a:cubicBezTo>
                    <a:lnTo>
                      <a:pt x="154" y="250"/>
                    </a:lnTo>
                    <a:close/>
                    <a:moveTo>
                      <a:pt x="263" y="277"/>
                    </a:moveTo>
                    <a:cubicBezTo>
                      <a:pt x="266" y="277"/>
                      <a:pt x="267" y="278"/>
                      <a:pt x="269" y="281"/>
                    </a:cubicBezTo>
                    <a:cubicBezTo>
                      <a:pt x="311" y="394"/>
                      <a:pt x="311" y="394"/>
                      <a:pt x="311" y="394"/>
                    </a:cubicBezTo>
                    <a:cubicBezTo>
                      <a:pt x="314" y="401"/>
                      <a:pt x="310" y="406"/>
                      <a:pt x="307" y="407"/>
                    </a:cubicBezTo>
                    <a:cubicBezTo>
                      <a:pt x="301" y="407"/>
                      <a:pt x="299" y="408"/>
                      <a:pt x="299" y="412"/>
                    </a:cubicBezTo>
                    <a:cubicBezTo>
                      <a:pt x="299" y="415"/>
                      <a:pt x="305" y="415"/>
                      <a:pt x="315" y="416"/>
                    </a:cubicBezTo>
                    <a:cubicBezTo>
                      <a:pt x="358" y="417"/>
                      <a:pt x="397" y="417"/>
                      <a:pt x="416" y="417"/>
                    </a:cubicBezTo>
                    <a:cubicBezTo>
                      <a:pt x="436" y="417"/>
                      <a:pt x="441" y="416"/>
                      <a:pt x="441" y="412"/>
                    </a:cubicBezTo>
                    <a:cubicBezTo>
                      <a:pt x="441" y="408"/>
                      <a:pt x="438" y="407"/>
                      <a:pt x="434" y="407"/>
                    </a:cubicBezTo>
                    <a:cubicBezTo>
                      <a:pt x="428" y="407"/>
                      <a:pt x="420" y="407"/>
                      <a:pt x="412" y="405"/>
                    </a:cubicBezTo>
                    <a:cubicBezTo>
                      <a:pt x="400" y="402"/>
                      <a:pt x="385" y="395"/>
                      <a:pt x="364" y="347"/>
                    </a:cubicBezTo>
                    <a:cubicBezTo>
                      <a:pt x="330" y="265"/>
                      <a:pt x="244" y="47"/>
                      <a:pt x="232" y="17"/>
                    </a:cubicBezTo>
                    <a:cubicBezTo>
                      <a:pt x="226" y="5"/>
                      <a:pt x="223" y="0"/>
                      <a:pt x="218" y="0"/>
                    </a:cubicBezTo>
                    <a:cubicBezTo>
                      <a:pt x="213" y="0"/>
                      <a:pt x="210" y="6"/>
                      <a:pt x="203" y="22"/>
                    </a:cubicBezTo>
                    <a:cubicBezTo>
                      <a:pt x="69" y="358"/>
                      <a:pt x="69" y="358"/>
                      <a:pt x="69" y="358"/>
                    </a:cubicBezTo>
                    <a:cubicBezTo>
                      <a:pt x="58" y="385"/>
                      <a:pt x="48" y="403"/>
                      <a:pt x="23" y="406"/>
                    </a:cubicBezTo>
                    <a:cubicBezTo>
                      <a:pt x="19" y="407"/>
                      <a:pt x="11" y="407"/>
                      <a:pt x="7" y="407"/>
                    </a:cubicBezTo>
                    <a:cubicBezTo>
                      <a:pt x="2" y="407"/>
                      <a:pt x="0" y="408"/>
                      <a:pt x="0" y="412"/>
                    </a:cubicBezTo>
                    <a:cubicBezTo>
                      <a:pt x="0" y="416"/>
                      <a:pt x="3" y="417"/>
                      <a:pt x="10" y="417"/>
                    </a:cubicBezTo>
                    <a:cubicBezTo>
                      <a:pt x="38" y="417"/>
                      <a:pt x="68" y="415"/>
                      <a:pt x="74" y="415"/>
                    </a:cubicBezTo>
                    <a:cubicBezTo>
                      <a:pt x="90" y="415"/>
                      <a:pt x="113" y="417"/>
                      <a:pt x="130" y="417"/>
                    </a:cubicBezTo>
                    <a:cubicBezTo>
                      <a:pt x="136" y="417"/>
                      <a:pt x="140" y="416"/>
                      <a:pt x="140" y="412"/>
                    </a:cubicBezTo>
                    <a:cubicBezTo>
                      <a:pt x="140" y="408"/>
                      <a:pt x="138" y="407"/>
                      <a:pt x="131" y="407"/>
                    </a:cubicBezTo>
                    <a:cubicBezTo>
                      <a:pt x="123" y="407"/>
                      <a:pt x="123" y="407"/>
                      <a:pt x="123" y="407"/>
                    </a:cubicBezTo>
                    <a:cubicBezTo>
                      <a:pt x="107" y="407"/>
                      <a:pt x="102" y="400"/>
                      <a:pt x="102" y="391"/>
                    </a:cubicBezTo>
                    <a:cubicBezTo>
                      <a:pt x="102" y="384"/>
                      <a:pt x="105" y="371"/>
                      <a:pt x="110" y="358"/>
                    </a:cubicBezTo>
                    <a:cubicBezTo>
                      <a:pt x="139" y="281"/>
                      <a:pt x="139" y="281"/>
                      <a:pt x="139" y="281"/>
                    </a:cubicBezTo>
                    <a:cubicBezTo>
                      <a:pt x="140" y="278"/>
                      <a:pt x="141" y="277"/>
                      <a:pt x="144" y="277"/>
                    </a:cubicBezTo>
                    <a:cubicBezTo>
                      <a:pt x="263" y="277"/>
                      <a:pt x="263" y="277"/>
                      <a:pt x="263" y="277"/>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36" name="Freeform 10"/>
              <p:cNvSpPr>
                <a:spLocks noChangeAspect="1" noEditPoints="1"/>
              </p:cNvSpPr>
              <p:nvPr userDrawn="1"/>
            </p:nvSpPr>
            <p:spPr bwMode="auto">
              <a:xfrm>
                <a:off x="2470" y="824"/>
                <a:ext cx="308" cy="289"/>
              </a:xfrm>
              <a:custGeom>
                <a:avLst/>
                <a:gdLst>
                  <a:gd name="T0" fmla="*/ 1 w 438"/>
                  <a:gd name="T1" fmla="*/ 1 h 410"/>
                  <a:gd name="T2" fmla="*/ 1 w 438"/>
                  <a:gd name="T3" fmla="*/ 1 h 410"/>
                  <a:gd name="T4" fmla="*/ 1 w 438"/>
                  <a:gd name="T5" fmla="*/ 1 h 410"/>
                  <a:gd name="T6" fmla="*/ 1 w 438"/>
                  <a:gd name="T7" fmla="*/ 1 h 410"/>
                  <a:gd name="T8" fmla="*/ 1 w 438"/>
                  <a:gd name="T9" fmla="*/ 1 h 410"/>
                  <a:gd name="T10" fmla="*/ 1 w 438"/>
                  <a:gd name="T11" fmla="*/ 1 h 410"/>
                  <a:gd name="T12" fmla="*/ 1 w 438"/>
                  <a:gd name="T13" fmla="*/ 1 h 410"/>
                  <a:gd name="T14" fmla="*/ 1 w 438"/>
                  <a:gd name="T15" fmla="*/ 1 h 410"/>
                  <a:gd name="T16" fmla="*/ 1 w 438"/>
                  <a:gd name="T17" fmla="*/ 1 h 410"/>
                  <a:gd name="T18" fmla="*/ 1 w 438"/>
                  <a:gd name="T19" fmla="*/ 1 h 410"/>
                  <a:gd name="T20" fmla="*/ 1 w 438"/>
                  <a:gd name="T21" fmla="*/ 1 h 410"/>
                  <a:gd name="T22" fmla="*/ 1 w 438"/>
                  <a:gd name="T23" fmla="*/ 1 h 410"/>
                  <a:gd name="T24" fmla="*/ 1 w 438"/>
                  <a:gd name="T25" fmla="*/ 1 h 410"/>
                  <a:gd name="T26" fmla="*/ 1 w 438"/>
                  <a:gd name="T27" fmla="*/ 1 h 410"/>
                  <a:gd name="T28" fmla="*/ 1 w 438"/>
                  <a:gd name="T29" fmla="*/ 1 h 410"/>
                  <a:gd name="T30" fmla="*/ 1 w 438"/>
                  <a:gd name="T31" fmla="*/ 1 h 410"/>
                  <a:gd name="T32" fmla="*/ 1 w 438"/>
                  <a:gd name="T33" fmla="*/ 1 h 410"/>
                  <a:gd name="T34" fmla="*/ 1 w 438"/>
                  <a:gd name="T35" fmla="*/ 1 h 410"/>
                  <a:gd name="T36" fmla="*/ 1 w 438"/>
                  <a:gd name="T37" fmla="*/ 1 h 410"/>
                  <a:gd name="T38" fmla="*/ 1 w 438"/>
                  <a:gd name="T39" fmla="*/ 1 h 410"/>
                  <a:gd name="T40" fmla="*/ 1 w 438"/>
                  <a:gd name="T41" fmla="*/ 1 h 410"/>
                  <a:gd name="T42" fmla="*/ 1 w 438"/>
                  <a:gd name="T43" fmla="*/ 1 h 410"/>
                  <a:gd name="T44" fmla="*/ 1 w 438"/>
                  <a:gd name="T45" fmla="*/ 1 h 410"/>
                  <a:gd name="T46" fmla="*/ 1 w 438"/>
                  <a:gd name="T47" fmla="*/ 0 h 410"/>
                  <a:gd name="T48" fmla="*/ 1 w 438"/>
                  <a:gd name="T49" fmla="*/ 1 h 410"/>
                  <a:gd name="T50" fmla="*/ 1 w 438"/>
                  <a:gd name="T51" fmla="*/ 0 h 410"/>
                  <a:gd name="T52" fmla="*/ 0 w 438"/>
                  <a:gd name="T53" fmla="*/ 1 h 410"/>
                  <a:gd name="T54" fmla="*/ 1 w 438"/>
                  <a:gd name="T55" fmla="*/ 1 h 410"/>
                  <a:gd name="T56" fmla="*/ 1 w 438"/>
                  <a:gd name="T57" fmla="*/ 1 h 410"/>
                  <a:gd name="T58" fmla="*/ 1 w 438"/>
                  <a:gd name="T59" fmla="*/ 1 h 410"/>
                  <a:gd name="T60" fmla="*/ 1 w 438"/>
                  <a:gd name="T61" fmla="*/ 1 h 410"/>
                  <a:gd name="T62" fmla="*/ 1 w 438"/>
                  <a:gd name="T63" fmla="*/ 1 h 4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38" h="410">
                    <a:moveTo>
                      <a:pt x="121" y="147"/>
                    </a:moveTo>
                    <a:cubicBezTo>
                      <a:pt x="121" y="104"/>
                      <a:pt x="121" y="58"/>
                      <a:pt x="122" y="40"/>
                    </a:cubicBezTo>
                    <a:cubicBezTo>
                      <a:pt x="122" y="34"/>
                      <a:pt x="123" y="31"/>
                      <a:pt x="128" y="29"/>
                    </a:cubicBezTo>
                    <a:cubicBezTo>
                      <a:pt x="133" y="27"/>
                      <a:pt x="152" y="25"/>
                      <a:pt x="163" y="25"/>
                    </a:cubicBezTo>
                    <a:cubicBezTo>
                      <a:pt x="205" y="25"/>
                      <a:pt x="266" y="32"/>
                      <a:pt x="315" y="79"/>
                    </a:cubicBezTo>
                    <a:cubicBezTo>
                      <a:pt x="338" y="101"/>
                      <a:pt x="367" y="145"/>
                      <a:pt x="367" y="213"/>
                    </a:cubicBezTo>
                    <a:cubicBezTo>
                      <a:pt x="367" y="268"/>
                      <a:pt x="356" y="316"/>
                      <a:pt x="322" y="346"/>
                    </a:cubicBezTo>
                    <a:cubicBezTo>
                      <a:pt x="289" y="374"/>
                      <a:pt x="253" y="384"/>
                      <a:pt x="198" y="384"/>
                    </a:cubicBezTo>
                    <a:cubicBezTo>
                      <a:pt x="156" y="384"/>
                      <a:pt x="135" y="373"/>
                      <a:pt x="128" y="363"/>
                    </a:cubicBezTo>
                    <a:cubicBezTo>
                      <a:pt x="124" y="357"/>
                      <a:pt x="123" y="336"/>
                      <a:pt x="122" y="322"/>
                    </a:cubicBezTo>
                    <a:cubicBezTo>
                      <a:pt x="122" y="312"/>
                      <a:pt x="121" y="271"/>
                      <a:pt x="121" y="214"/>
                    </a:cubicBezTo>
                    <a:lnTo>
                      <a:pt x="121" y="147"/>
                    </a:lnTo>
                    <a:close/>
                    <a:moveTo>
                      <a:pt x="54" y="250"/>
                    </a:moveTo>
                    <a:cubicBezTo>
                      <a:pt x="54" y="299"/>
                      <a:pt x="54" y="341"/>
                      <a:pt x="52" y="364"/>
                    </a:cubicBezTo>
                    <a:cubicBezTo>
                      <a:pt x="50" y="379"/>
                      <a:pt x="47" y="391"/>
                      <a:pt x="36" y="393"/>
                    </a:cubicBezTo>
                    <a:cubicBezTo>
                      <a:pt x="31" y="394"/>
                      <a:pt x="25" y="395"/>
                      <a:pt x="17" y="395"/>
                    </a:cubicBezTo>
                    <a:cubicBezTo>
                      <a:pt x="10" y="395"/>
                      <a:pt x="8" y="397"/>
                      <a:pt x="8" y="400"/>
                    </a:cubicBezTo>
                    <a:cubicBezTo>
                      <a:pt x="8" y="403"/>
                      <a:pt x="12" y="405"/>
                      <a:pt x="19" y="405"/>
                    </a:cubicBezTo>
                    <a:cubicBezTo>
                      <a:pt x="41" y="405"/>
                      <a:pt x="74" y="403"/>
                      <a:pt x="87" y="403"/>
                    </a:cubicBezTo>
                    <a:cubicBezTo>
                      <a:pt x="113" y="403"/>
                      <a:pt x="161" y="410"/>
                      <a:pt x="201" y="410"/>
                    </a:cubicBezTo>
                    <a:cubicBezTo>
                      <a:pt x="300" y="410"/>
                      <a:pt x="355" y="372"/>
                      <a:pt x="380" y="346"/>
                    </a:cubicBezTo>
                    <a:cubicBezTo>
                      <a:pt x="410" y="316"/>
                      <a:pt x="438" y="265"/>
                      <a:pt x="438" y="197"/>
                    </a:cubicBezTo>
                    <a:cubicBezTo>
                      <a:pt x="438" y="133"/>
                      <a:pt x="413" y="89"/>
                      <a:pt x="386" y="61"/>
                    </a:cubicBezTo>
                    <a:cubicBezTo>
                      <a:pt x="328" y="0"/>
                      <a:pt x="239" y="0"/>
                      <a:pt x="172" y="0"/>
                    </a:cubicBezTo>
                    <a:cubicBezTo>
                      <a:pt x="140" y="0"/>
                      <a:pt x="106" y="2"/>
                      <a:pt x="89" y="2"/>
                    </a:cubicBezTo>
                    <a:cubicBezTo>
                      <a:pt x="74" y="2"/>
                      <a:pt x="41" y="0"/>
                      <a:pt x="12" y="0"/>
                    </a:cubicBezTo>
                    <a:cubicBezTo>
                      <a:pt x="4" y="0"/>
                      <a:pt x="0" y="1"/>
                      <a:pt x="0" y="5"/>
                    </a:cubicBezTo>
                    <a:cubicBezTo>
                      <a:pt x="0" y="9"/>
                      <a:pt x="4" y="10"/>
                      <a:pt x="9" y="10"/>
                    </a:cubicBezTo>
                    <a:cubicBezTo>
                      <a:pt x="17" y="10"/>
                      <a:pt x="26" y="10"/>
                      <a:pt x="30" y="11"/>
                    </a:cubicBezTo>
                    <a:cubicBezTo>
                      <a:pt x="48" y="15"/>
                      <a:pt x="52" y="24"/>
                      <a:pt x="53" y="42"/>
                    </a:cubicBezTo>
                    <a:cubicBezTo>
                      <a:pt x="54" y="59"/>
                      <a:pt x="54" y="74"/>
                      <a:pt x="54" y="155"/>
                    </a:cubicBezTo>
                    <a:cubicBezTo>
                      <a:pt x="54" y="250"/>
                      <a:pt x="54" y="250"/>
                      <a:pt x="54" y="250"/>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37" name="Freeform 11"/>
              <p:cNvSpPr>
                <a:spLocks noChangeAspect="1"/>
              </p:cNvSpPr>
              <p:nvPr userDrawn="1"/>
            </p:nvSpPr>
            <p:spPr bwMode="auto">
              <a:xfrm>
                <a:off x="3022" y="888"/>
                <a:ext cx="193" cy="220"/>
              </a:xfrm>
              <a:custGeom>
                <a:avLst/>
                <a:gdLst>
                  <a:gd name="T0" fmla="*/ 1 w 275"/>
                  <a:gd name="T1" fmla="*/ 1 h 313"/>
                  <a:gd name="T2" fmla="*/ 1 w 275"/>
                  <a:gd name="T3" fmla="*/ 1 h 313"/>
                  <a:gd name="T4" fmla="*/ 1 w 275"/>
                  <a:gd name="T5" fmla="*/ 1 h 313"/>
                  <a:gd name="T6" fmla="*/ 1 w 275"/>
                  <a:gd name="T7" fmla="*/ 1 h 313"/>
                  <a:gd name="T8" fmla="*/ 1 w 275"/>
                  <a:gd name="T9" fmla="*/ 1 h 313"/>
                  <a:gd name="T10" fmla="*/ 0 w 275"/>
                  <a:gd name="T11" fmla="*/ 1 h 313"/>
                  <a:gd name="T12" fmla="*/ 1 w 275"/>
                  <a:gd name="T13" fmla="*/ 1 h 313"/>
                  <a:gd name="T14" fmla="*/ 1 w 275"/>
                  <a:gd name="T15" fmla="*/ 0 h 313"/>
                  <a:gd name="T16" fmla="*/ 1 w 275"/>
                  <a:gd name="T17" fmla="*/ 1 h 313"/>
                  <a:gd name="T18" fmla="*/ 1 w 275"/>
                  <a:gd name="T19" fmla="*/ 1 h 313"/>
                  <a:gd name="T20" fmla="*/ 1 w 275"/>
                  <a:gd name="T21" fmla="*/ 1 h 313"/>
                  <a:gd name="T22" fmla="*/ 1 w 275"/>
                  <a:gd name="T23" fmla="*/ 1 h 313"/>
                  <a:gd name="T24" fmla="*/ 1 w 275"/>
                  <a:gd name="T25" fmla="*/ 1 h 313"/>
                  <a:gd name="T26" fmla="*/ 1 w 275"/>
                  <a:gd name="T27" fmla="*/ 1 h 313"/>
                  <a:gd name="T28" fmla="*/ 1 w 275"/>
                  <a:gd name="T29" fmla="*/ 1 h 313"/>
                  <a:gd name="T30" fmla="*/ 1 w 275"/>
                  <a:gd name="T31" fmla="*/ 1 h 313"/>
                  <a:gd name="T32" fmla="*/ 1 w 275"/>
                  <a:gd name="T33" fmla="*/ 1 h 313"/>
                  <a:gd name="T34" fmla="*/ 1 w 275"/>
                  <a:gd name="T35" fmla="*/ 1 h 313"/>
                  <a:gd name="T36" fmla="*/ 1 w 275"/>
                  <a:gd name="T37" fmla="*/ 1 h 313"/>
                  <a:gd name="T38" fmla="*/ 1 w 275"/>
                  <a:gd name="T39" fmla="*/ 1 h 313"/>
                  <a:gd name="T40" fmla="*/ 1 w 275"/>
                  <a:gd name="T41" fmla="*/ 1 h 313"/>
                  <a:gd name="T42" fmla="*/ 1 w 275"/>
                  <a:gd name="T43" fmla="*/ 1 h 313"/>
                  <a:gd name="T44" fmla="*/ 1 w 275"/>
                  <a:gd name="T45" fmla="*/ 1 h 313"/>
                  <a:gd name="T46" fmla="*/ 1 w 275"/>
                  <a:gd name="T47" fmla="*/ 1 h 313"/>
                  <a:gd name="T48" fmla="*/ 1 w 275"/>
                  <a:gd name="T49" fmla="*/ 1 h 313"/>
                  <a:gd name="T50" fmla="*/ 1 w 275"/>
                  <a:gd name="T51" fmla="*/ 1 h 313"/>
                  <a:gd name="T52" fmla="*/ 1 w 275"/>
                  <a:gd name="T53" fmla="*/ 1 h 313"/>
                  <a:gd name="T54" fmla="*/ 1 w 275"/>
                  <a:gd name="T55" fmla="*/ 1 h 313"/>
                  <a:gd name="T56" fmla="*/ 1 w 275"/>
                  <a:gd name="T57" fmla="*/ 1 h 313"/>
                  <a:gd name="T58" fmla="*/ 1 w 275"/>
                  <a:gd name="T59" fmla="*/ 1 h 313"/>
                  <a:gd name="T60" fmla="*/ 1 w 275"/>
                  <a:gd name="T61" fmla="*/ 1 h 313"/>
                  <a:gd name="T62" fmla="*/ 1 w 275"/>
                  <a:gd name="T63" fmla="*/ 1 h 313"/>
                  <a:gd name="T64" fmla="*/ 1 w 275"/>
                  <a:gd name="T65" fmla="*/ 1 h 313"/>
                  <a:gd name="T66" fmla="*/ 1 w 275"/>
                  <a:gd name="T67" fmla="*/ 1 h 31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75" h="313">
                    <a:moveTo>
                      <a:pt x="115" y="29"/>
                    </a:moveTo>
                    <a:cubicBezTo>
                      <a:pt x="55" y="30"/>
                      <a:pt x="55" y="30"/>
                      <a:pt x="55" y="30"/>
                    </a:cubicBezTo>
                    <a:cubicBezTo>
                      <a:pt x="31" y="31"/>
                      <a:pt x="21" y="33"/>
                      <a:pt x="15" y="42"/>
                    </a:cubicBezTo>
                    <a:cubicBezTo>
                      <a:pt x="11" y="48"/>
                      <a:pt x="9" y="53"/>
                      <a:pt x="8" y="56"/>
                    </a:cubicBezTo>
                    <a:cubicBezTo>
                      <a:pt x="7" y="60"/>
                      <a:pt x="6" y="61"/>
                      <a:pt x="4" y="61"/>
                    </a:cubicBezTo>
                    <a:cubicBezTo>
                      <a:pt x="1" y="61"/>
                      <a:pt x="0" y="59"/>
                      <a:pt x="0" y="55"/>
                    </a:cubicBezTo>
                    <a:cubicBezTo>
                      <a:pt x="0" y="48"/>
                      <a:pt x="8" y="11"/>
                      <a:pt x="9" y="8"/>
                    </a:cubicBezTo>
                    <a:cubicBezTo>
                      <a:pt x="10" y="3"/>
                      <a:pt x="11" y="0"/>
                      <a:pt x="14" y="0"/>
                    </a:cubicBezTo>
                    <a:cubicBezTo>
                      <a:pt x="17" y="0"/>
                      <a:pt x="21" y="4"/>
                      <a:pt x="31" y="5"/>
                    </a:cubicBezTo>
                    <a:cubicBezTo>
                      <a:pt x="43" y="6"/>
                      <a:pt x="58" y="7"/>
                      <a:pt x="72" y="7"/>
                    </a:cubicBezTo>
                    <a:cubicBezTo>
                      <a:pt x="233" y="7"/>
                      <a:pt x="233" y="7"/>
                      <a:pt x="233" y="7"/>
                    </a:cubicBezTo>
                    <a:cubicBezTo>
                      <a:pt x="246" y="7"/>
                      <a:pt x="255" y="6"/>
                      <a:pt x="261" y="5"/>
                    </a:cubicBezTo>
                    <a:cubicBezTo>
                      <a:pt x="267" y="4"/>
                      <a:pt x="270" y="3"/>
                      <a:pt x="272" y="3"/>
                    </a:cubicBezTo>
                    <a:cubicBezTo>
                      <a:pt x="275" y="3"/>
                      <a:pt x="275" y="5"/>
                      <a:pt x="275" y="11"/>
                    </a:cubicBezTo>
                    <a:cubicBezTo>
                      <a:pt x="275" y="20"/>
                      <a:pt x="274" y="48"/>
                      <a:pt x="274" y="59"/>
                    </a:cubicBezTo>
                    <a:cubicBezTo>
                      <a:pt x="274" y="63"/>
                      <a:pt x="273" y="65"/>
                      <a:pt x="270" y="65"/>
                    </a:cubicBezTo>
                    <a:cubicBezTo>
                      <a:pt x="267" y="65"/>
                      <a:pt x="266" y="63"/>
                      <a:pt x="266" y="57"/>
                    </a:cubicBezTo>
                    <a:cubicBezTo>
                      <a:pt x="265" y="53"/>
                      <a:pt x="265" y="53"/>
                      <a:pt x="265" y="53"/>
                    </a:cubicBezTo>
                    <a:cubicBezTo>
                      <a:pt x="265" y="42"/>
                      <a:pt x="254" y="31"/>
                      <a:pt x="217" y="30"/>
                    </a:cubicBezTo>
                    <a:cubicBezTo>
                      <a:pt x="166" y="29"/>
                      <a:pt x="166" y="29"/>
                      <a:pt x="166" y="29"/>
                    </a:cubicBezTo>
                    <a:cubicBezTo>
                      <a:pt x="166" y="195"/>
                      <a:pt x="166" y="195"/>
                      <a:pt x="166" y="195"/>
                    </a:cubicBezTo>
                    <a:cubicBezTo>
                      <a:pt x="166" y="233"/>
                      <a:pt x="166" y="265"/>
                      <a:pt x="168" y="283"/>
                    </a:cubicBezTo>
                    <a:cubicBezTo>
                      <a:pt x="169" y="294"/>
                      <a:pt x="172" y="303"/>
                      <a:pt x="184" y="305"/>
                    </a:cubicBezTo>
                    <a:cubicBezTo>
                      <a:pt x="190" y="305"/>
                      <a:pt x="199" y="306"/>
                      <a:pt x="205" y="306"/>
                    </a:cubicBezTo>
                    <a:cubicBezTo>
                      <a:pt x="209" y="306"/>
                      <a:pt x="211" y="307"/>
                      <a:pt x="211" y="309"/>
                    </a:cubicBezTo>
                    <a:cubicBezTo>
                      <a:pt x="211" y="312"/>
                      <a:pt x="208" y="313"/>
                      <a:pt x="204" y="313"/>
                    </a:cubicBezTo>
                    <a:cubicBezTo>
                      <a:pt x="177" y="313"/>
                      <a:pt x="151" y="312"/>
                      <a:pt x="140" y="312"/>
                    </a:cubicBezTo>
                    <a:cubicBezTo>
                      <a:pt x="130" y="312"/>
                      <a:pt x="105" y="313"/>
                      <a:pt x="88" y="313"/>
                    </a:cubicBezTo>
                    <a:cubicBezTo>
                      <a:pt x="83" y="313"/>
                      <a:pt x="80" y="312"/>
                      <a:pt x="80" y="309"/>
                    </a:cubicBezTo>
                    <a:cubicBezTo>
                      <a:pt x="80" y="307"/>
                      <a:pt x="82" y="306"/>
                      <a:pt x="87" y="306"/>
                    </a:cubicBezTo>
                    <a:cubicBezTo>
                      <a:pt x="93" y="306"/>
                      <a:pt x="98" y="305"/>
                      <a:pt x="101" y="305"/>
                    </a:cubicBezTo>
                    <a:cubicBezTo>
                      <a:pt x="110" y="303"/>
                      <a:pt x="112" y="294"/>
                      <a:pt x="113" y="282"/>
                    </a:cubicBezTo>
                    <a:cubicBezTo>
                      <a:pt x="115" y="265"/>
                      <a:pt x="115" y="233"/>
                      <a:pt x="115" y="195"/>
                    </a:cubicBezTo>
                    <a:cubicBezTo>
                      <a:pt x="115" y="29"/>
                      <a:pt x="115" y="29"/>
                      <a:pt x="115" y="29"/>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38" name="Freeform 12"/>
              <p:cNvSpPr>
                <a:spLocks noChangeAspect="1"/>
              </p:cNvSpPr>
              <p:nvPr userDrawn="1"/>
            </p:nvSpPr>
            <p:spPr bwMode="auto">
              <a:xfrm>
                <a:off x="3250" y="893"/>
                <a:ext cx="246" cy="215"/>
              </a:xfrm>
              <a:custGeom>
                <a:avLst/>
                <a:gdLst>
                  <a:gd name="T0" fmla="*/ 1 w 349"/>
                  <a:gd name="T1" fmla="*/ 1 h 307"/>
                  <a:gd name="T2" fmla="*/ 1 w 349"/>
                  <a:gd name="T3" fmla="*/ 1 h 307"/>
                  <a:gd name="T4" fmla="*/ 1 w 349"/>
                  <a:gd name="T5" fmla="*/ 1 h 307"/>
                  <a:gd name="T6" fmla="*/ 1 w 349"/>
                  <a:gd name="T7" fmla="*/ 1 h 307"/>
                  <a:gd name="T8" fmla="*/ 1 w 349"/>
                  <a:gd name="T9" fmla="*/ 1 h 307"/>
                  <a:gd name="T10" fmla="*/ 1 w 349"/>
                  <a:gd name="T11" fmla="*/ 1 h 307"/>
                  <a:gd name="T12" fmla="*/ 1 w 349"/>
                  <a:gd name="T13" fmla="*/ 1 h 307"/>
                  <a:gd name="T14" fmla="*/ 1 w 349"/>
                  <a:gd name="T15" fmla="*/ 0 h 307"/>
                  <a:gd name="T16" fmla="*/ 1 w 349"/>
                  <a:gd name="T17" fmla="*/ 1 h 307"/>
                  <a:gd name="T18" fmla="*/ 1 w 349"/>
                  <a:gd name="T19" fmla="*/ 0 h 307"/>
                  <a:gd name="T20" fmla="*/ 1 w 349"/>
                  <a:gd name="T21" fmla="*/ 1 h 307"/>
                  <a:gd name="T22" fmla="*/ 1 w 349"/>
                  <a:gd name="T23" fmla="*/ 1 h 307"/>
                  <a:gd name="T24" fmla="*/ 1 w 349"/>
                  <a:gd name="T25" fmla="*/ 1 h 307"/>
                  <a:gd name="T26" fmla="*/ 1 w 349"/>
                  <a:gd name="T27" fmla="*/ 1 h 307"/>
                  <a:gd name="T28" fmla="*/ 1 w 349"/>
                  <a:gd name="T29" fmla="*/ 1 h 307"/>
                  <a:gd name="T30" fmla="*/ 1 w 349"/>
                  <a:gd name="T31" fmla="*/ 1 h 307"/>
                  <a:gd name="T32" fmla="*/ 1 w 349"/>
                  <a:gd name="T33" fmla="*/ 1 h 307"/>
                  <a:gd name="T34" fmla="*/ 1 w 349"/>
                  <a:gd name="T35" fmla="*/ 1 h 307"/>
                  <a:gd name="T36" fmla="*/ 1 w 349"/>
                  <a:gd name="T37" fmla="*/ 1 h 307"/>
                  <a:gd name="T38" fmla="*/ 1 w 349"/>
                  <a:gd name="T39" fmla="*/ 1 h 307"/>
                  <a:gd name="T40" fmla="*/ 1 w 349"/>
                  <a:gd name="T41" fmla="*/ 1 h 307"/>
                  <a:gd name="T42" fmla="*/ 1 w 349"/>
                  <a:gd name="T43" fmla="*/ 1 h 307"/>
                  <a:gd name="T44" fmla="*/ 1 w 349"/>
                  <a:gd name="T45" fmla="*/ 1 h 307"/>
                  <a:gd name="T46" fmla="*/ 1 w 349"/>
                  <a:gd name="T47" fmla="*/ 1 h 307"/>
                  <a:gd name="T48" fmla="*/ 1 w 349"/>
                  <a:gd name="T49" fmla="*/ 1 h 307"/>
                  <a:gd name="T50" fmla="*/ 1 w 349"/>
                  <a:gd name="T51" fmla="*/ 1 h 307"/>
                  <a:gd name="T52" fmla="*/ 1 w 349"/>
                  <a:gd name="T53" fmla="*/ 1 h 307"/>
                  <a:gd name="T54" fmla="*/ 1 w 349"/>
                  <a:gd name="T55" fmla="*/ 1 h 307"/>
                  <a:gd name="T56" fmla="*/ 1 w 349"/>
                  <a:gd name="T57" fmla="*/ 1 h 307"/>
                  <a:gd name="T58" fmla="*/ 1 w 349"/>
                  <a:gd name="T59" fmla="*/ 1 h 307"/>
                  <a:gd name="T60" fmla="*/ 1 w 349"/>
                  <a:gd name="T61" fmla="*/ 1 h 307"/>
                  <a:gd name="T62" fmla="*/ 1 w 349"/>
                  <a:gd name="T63" fmla="*/ 1 h 307"/>
                  <a:gd name="T64" fmla="*/ 1 w 349"/>
                  <a:gd name="T65" fmla="*/ 1 h 307"/>
                  <a:gd name="T66" fmla="*/ 1 w 349"/>
                  <a:gd name="T67" fmla="*/ 1 h 307"/>
                  <a:gd name="T68" fmla="*/ 1 w 349"/>
                  <a:gd name="T69" fmla="*/ 1 h 307"/>
                  <a:gd name="T70" fmla="*/ 1 w 349"/>
                  <a:gd name="T71" fmla="*/ 1 h 307"/>
                  <a:gd name="T72" fmla="*/ 1 w 349"/>
                  <a:gd name="T73" fmla="*/ 1 h 307"/>
                  <a:gd name="T74" fmla="*/ 1 w 349"/>
                  <a:gd name="T75" fmla="*/ 1 h 307"/>
                  <a:gd name="T76" fmla="*/ 1 w 349"/>
                  <a:gd name="T77" fmla="*/ 1 h 307"/>
                  <a:gd name="T78" fmla="*/ 1 w 349"/>
                  <a:gd name="T79" fmla="*/ 1 h 307"/>
                  <a:gd name="T80" fmla="*/ 1 w 349"/>
                  <a:gd name="T81" fmla="*/ 1 h 307"/>
                  <a:gd name="T82" fmla="*/ 1 w 349"/>
                  <a:gd name="T83" fmla="*/ 1 h 307"/>
                  <a:gd name="T84" fmla="*/ 1 w 349"/>
                  <a:gd name="T85" fmla="*/ 1 h 307"/>
                  <a:gd name="T86" fmla="*/ 1 w 349"/>
                  <a:gd name="T87" fmla="*/ 1 h 307"/>
                  <a:gd name="T88" fmla="*/ 1 w 349"/>
                  <a:gd name="T89" fmla="*/ 1 h 307"/>
                  <a:gd name="T90" fmla="*/ 1 w 349"/>
                  <a:gd name="T91" fmla="*/ 1 h 307"/>
                  <a:gd name="T92" fmla="*/ 1 w 349"/>
                  <a:gd name="T93" fmla="*/ 1 h 307"/>
                  <a:gd name="T94" fmla="*/ 1 w 349"/>
                  <a:gd name="T95" fmla="*/ 1 h 307"/>
                  <a:gd name="T96" fmla="*/ 1 w 349"/>
                  <a:gd name="T97" fmla="*/ 1 h 307"/>
                  <a:gd name="T98" fmla="*/ 0 w 349"/>
                  <a:gd name="T99" fmla="*/ 1 h 307"/>
                  <a:gd name="T100" fmla="*/ 1 w 349"/>
                  <a:gd name="T101" fmla="*/ 0 h 307"/>
                  <a:gd name="T102" fmla="*/ 1 w 349"/>
                  <a:gd name="T103" fmla="*/ 1 h 307"/>
                  <a:gd name="T104" fmla="*/ 1 w 349"/>
                  <a:gd name="T105" fmla="*/ 0 h 307"/>
                  <a:gd name="T106" fmla="*/ 1 w 349"/>
                  <a:gd name="T107" fmla="*/ 1 h 307"/>
                  <a:gd name="T108" fmla="*/ 1 w 349"/>
                  <a:gd name="T109" fmla="*/ 1 h 307"/>
                  <a:gd name="T110" fmla="*/ 1 w 349"/>
                  <a:gd name="T111" fmla="*/ 1 h 307"/>
                  <a:gd name="T112" fmla="*/ 1 w 349"/>
                  <a:gd name="T113" fmla="*/ 1 h 307"/>
                  <a:gd name="T114" fmla="*/ 1 w 349"/>
                  <a:gd name="T115" fmla="*/ 1 h 307"/>
                  <a:gd name="T116" fmla="*/ 1 w 349"/>
                  <a:gd name="T117" fmla="*/ 1 h 307"/>
                  <a:gd name="T118" fmla="*/ 1 w 349"/>
                  <a:gd name="T119" fmla="*/ 1 h 307"/>
                  <a:gd name="T120" fmla="*/ 1 w 349"/>
                  <a:gd name="T121" fmla="*/ 1 h 3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49" h="307">
                    <a:moveTo>
                      <a:pt x="250" y="129"/>
                    </a:moveTo>
                    <a:cubicBezTo>
                      <a:pt x="251" y="129"/>
                      <a:pt x="253" y="128"/>
                      <a:pt x="253" y="126"/>
                    </a:cubicBezTo>
                    <a:cubicBezTo>
                      <a:pt x="253" y="118"/>
                      <a:pt x="253" y="118"/>
                      <a:pt x="253" y="118"/>
                    </a:cubicBezTo>
                    <a:cubicBezTo>
                      <a:pt x="253" y="56"/>
                      <a:pt x="253" y="45"/>
                      <a:pt x="252" y="32"/>
                    </a:cubicBezTo>
                    <a:cubicBezTo>
                      <a:pt x="251" y="18"/>
                      <a:pt x="248" y="11"/>
                      <a:pt x="234" y="8"/>
                    </a:cubicBezTo>
                    <a:cubicBezTo>
                      <a:pt x="231" y="8"/>
                      <a:pt x="224" y="7"/>
                      <a:pt x="218" y="7"/>
                    </a:cubicBezTo>
                    <a:cubicBezTo>
                      <a:pt x="214" y="7"/>
                      <a:pt x="212" y="6"/>
                      <a:pt x="212" y="3"/>
                    </a:cubicBezTo>
                    <a:cubicBezTo>
                      <a:pt x="212" y="1"/>
                      <a:pt x="214" y="0"/>
                      <a:pt x="220" y="0"/>
                    </a:cubicBezTo>
                    <a:cubicBezTo>
                      <a:pt x="242" y="0"/>
                      <a:pt x="268" y="1"/>
                      <a:pt x="279" y="1"/>
                    </a:cubicBezTo>
                    <a:cubicBezTo>
                      <a:pt x="288" y="1"/>
                      <a:pt x="314" y="0"/>
                      <a:pt x="330" y="0"/>
                    </a:cubicBezTo>
                    <a:cubicBezTo>
                      <a:pt x="336" y="0"/>
                      <a:pt x="339" y="1"/>
                      <a:pt x="339" y="3"/>
                    </a:cubicBezTo>
                    <a:cubicBezTo>
                      <a:pt x="339" y="6"/>
                      <a:pt x="336" y="7"/>
                      <a:pt x="331" y="7"/>
                    </a:cubicBezTo>
                    <a:cubicBezTo>
                      <a:pt x="328" y="7"/>
                      <a:pt x="324" y="8"/>
                      <a:pt x="319" y="8"/>
                    </a:cubicBezTo>
                    <a:cubicBezTo>
                      <a:pt x="308" y="10"/>
                      <a:pt x="305" y="17"/>
                      <a:pt x="304" y="32"/>
                    </a:cubicBezTo>
                    <a:cubicBezTo>
                      <a:pt x="304" y="45"/>
                      <a:pt x="304" y="56"/>
                      <a:pt x="304" y="118"/>
                    </a:cubicBezTo>
                    <a:cubicBezTo>
                      <a:pt x="304" y="189"/>
                      <a:pt x="304" y="189"/>
                      <a:pt x="304" y="189"/>
                    </a:cubicBezTo>
                    <a:cubicBezTo>
                      <a:pt x="304" y="227"/>
                      <a:pt x="304" y="259"/>
                      <a:pt x="306" y="277"/>
                    </a:cubicBezTo>
                    <a:cubicBezTo>
                      <a:pt x="307" y="288"/>
                      <a:pt x="309" y="297"/>
                      <a:pt x="321" y="299"/>
                    </a:cubicBezTo>
                    <a:cubicBezTo>
                      <a:pt x="327" y="299"/>
                      <a:pt x="336" y="300"/>
                      <a:pt x="342" y="300"/>
                    </a:cubicBezTo>
                    <a:cubicBezTo>
                      <a:pt x="347" y="300"/>
                      <a:pt x="349" y="301"/>
                      <a:pt x="349" y="303"/>
                    </a:cubicBezTo>
                    <a:cubicBezTo>
                      <a:pt x="349" y="306"/>
                      <a:pt x="345" y="307"/>
                      <a:pt x="341" y="307"/>
                    </a:cubicBezTo>
                    <a:cubicBezTo>
                      <a:pt x="314" y="307"/>
                      <a:pt x="288" y="306"/>
                      <a:pt x="277" y="306"/>
                    </a:cubicBezTo>
                    <a:cubicBezTo>
                      <a:pt x="268" y="306"/>
                      <a:pt x="242" y="307"/>
                      <a:pt x="226" y="307"/>
                    </a:cubicBezTo>
                    <a:cubicBezTo>
                      <a:pt x="220" y="307"/>
                      <a:pt x="218" y="306"/>
                      <a:pt x="218" y="303"/>
                    </a:cubicBezTo>
                    <a:cubicBezTo>
                      <a:pt x="218" y="301"/>
                      <a:pt x="219" y="300"/>
                      <a:pt x="224" y="300"/>
                    </a:cubicBezTo>
                    <a:cubicBezTo>
                      <a:pt x="230" y="300"/>
                      <a:pt x="235" y="299"/>
                      <a:pt x="239" y="299"/>
                    </a:cubicBezTo>
                    <a:cubicBezTo>
                      <a:pt x="247" y="297"/>
                      <a:pt x="249" y="288"/>
                      <a:pt x="251" y="276"/>
                    </a:cubicBezTo>
                    <a:cubicBezTo>
                      <a:pt x="253" y="259"/>
                      <a:pt x="253" y="227"/>
                      <a:pt x="253" y="189"/>
                    </a:cubicBezTo>
                    <a:cubicBezTo>
                      <a:pt x="253" y="154"/>
                      <a:pt x="253" y="154"/>
                      <a:pt x="253" y="154"/>
                    </a:cubicBezTo>
                    <a:cubicBezTo>
                      <a:pt x="253" y="152"/>
                      <a:pt x="251" y="151"/>
                      <a:pt x="250" y="151"/>
                    </a:cubicBezTo>
                    <a:cubicBezTo>
                      <a:pt x="95" y="151"/>
                      <a:pt x="95" y="151"/>
                      <a:pt x="95" y="151"/>
                    </a:cubicBezTo>
                    <a:cubicBezTo>
                      <a:pt x="94" y="151"/>
                      <a:pt x="92" y="152"/>
                      <a:pt x="92" y="154"/>
                    </a:cubicBezTo>
                    <a:cubicBezTo>
                      <a:pt x="92" y="189"/>
                      <a:pt x="92" y="189"/>
                      <a:pt x="92" y="189"/>
                    </a:cubicBezTo>
                    <a:cubicBezTo>
                      <a:pt x="92" y="227"/>
                      <a:pt x="92" y="259"/>
                      <a:pt x="94" y="277"/>
                    </a:cubicBezTo>
                    <a:cubicBezTo>
                      <a:pt x="96" y="288"/>
                      <a:pt x="98" y="297"/>
                      <a:pt x="110" y="299"/>
                    </a:cubicBezTo>
                    <a:cubicBezTo>
                      <a:pt x="116" y="299"/>
                      <a:pt x="125" y="300"/>
                      <a:pt x="131" y="300"/>
                    </a:cubicBezTo>
                    <a:cubicBezTo>
                      <a:pt x="135" y="300"/>
                      <a:pt x="137" y="301"/>
                      <a:pt x="137" y="303"/>
                    </a:cubicBezTo>
                    <a:cubicBezTo>
                      <a:pt x="137" y="306"/>
                      <a:pt x="134" y="307"/>
                      <a:pt x="129" y="307"/>
                    </a:cubicBezTo>
                    <a:cubicBezTo>
                      <a:pt x="103" y="307"/>
                      <a:pt x="77" y="306"/>
                      <a:pt x="66" y="306"/>
                    </a:cubicBezTo>
                    <a:cubicBezTo>
                      <a:pt x="56" y="306"/>
                      <a:pt x="31" y="307"/>
                      <a:pt x="15" y="307"/>
                    </a:cubicBezTo>
                    <a:cubicBezTo>
                      <a:pt x="9" y="307"/>
                      <a:pt x="6" y="306"/>
                      <a:pt x="6" y="303"/>
                    </a:cubicBezTo>
                    <a:cubicBezTo>
                      <a:pt x="6" y="301"/>
                      <a:pt x="8" y="300"/>
                      <a:pt x="13" y="300"/>
                    </a:cubicBezTo>
                    <a:cubicBezTo>
                      <a:pt x="19" y="300"/>
                      <a:pt x="24" y="299"/>
                      <a:pt x="28" y="299"/>
                    </a:cubicBezTo>
                    <a:cubicBezTo>
                      <a:pt x="36" y="297"/>
                      <a:pt x="38" y="288"/>
                      <a:pt x="39" y="276"/>
                    </a:cubicBezTo>
                    <a:cubicBezTo>
                      <a:pt x="41" y="259"/>
                      <a:pt x="41" y="227"/>
                      <a:pt x="41" y="189"/>
                    </a:cubicBezTo>
                    <a:cubicBezTo>
                      <a:pt x="41" y="118"/>
                      <a:pt x="41" y="118"/>
                      <a:pt x="41" y="118"/>
                    </a:cubicBezTo>
                    <a:cubicBezTo>
                      <a:pt x="41" y="56"/>
                      <a:pt x="41" y="45"/>
                      <a:pt x="41" y="32"/>
                    </a:cubicBezTo>
                    <a:cubicBezTo>
                      <a:pt x="40" y="18"/>
                      <a:pt x="37" y="11"/>
                      <a:pt x="23" y="8"/>
                    </a:cubicBezTo>
                    <a:cubicBezTo>
                      <a:pt x="20" y="8"/>
                      <a:pt x="13" y="7"/>
                      <a:pt x="7" y="7"/>
                    </a:cubicBezTo>
                    <a:cubicBezTo>
                      <a:pt x="3" y="7"/>
                      <a:pt x="0" y="6"/>
                      <a:pt x="0" y="3"/>
                    </a:cubicBezTo>
                    <a:cubicBezTo>
                      <a:pt x="0" y="1"/>
                      <a:pt x="3" y="0"/>
                      <a:pt x="9" y="0"/>
                    </a:cubicBezTo>
                    <a:cubicBezTo>
                      <a:pt x="31" y="0"/>
                      <a:pt x="56" y="1"/>
                      <a:pt x="67" y="1"/>
                    </a:cubicBezTo>
                    <a:cubicBezTo>
                      <a:pt x="77" y="1"/>
                      <a:pt x="103" y="0"/>
                      <a:pt x="119" y="0"/>
                    </a:cubicBezTo>
                    <a:cubicBezTo>
                      <a:pt x="124" y="0"/>
                      <a:pt x="127" y="1"/>
                      <a:pt x="127" y="3"/>
                    </a:cubicBezTo>
                    <a:cubicBezTo>
                      <a:pt x="127" y="6"/>
                      <a:pt x="125" y="7"/>
                      <a:pt x="120" y="7"/>
                    </a:cubicBezTo>
                    <a:cubicBezTo>
                      <a:pt x="117" y="7"/>
                      <a:pt x="113" y="8"/>
                      <a:pt x="108" y="8"/>
                    </a:cubicBezTo>
                    <a:cubicBezTo>
                      <a:pt x="97" y="10"/>
                      <a:pt x="94" y="17"/>
                      <a:pt x="93" y="32"/>
                    </a:cubicBezTo>
                    <a:cubicBezTo>
                      <a:pt x="92" y="45"/>
                      <a:pt x="92" y="56"/>
                      <a:pt x="92" y="118"/>
                    </a:cubicBezTo>
                    <a:cubicBezTo>
                      <a:pt x="92" y="126"/>
                      <a:pt x="92" y="126"/>
                      <a:pt x="92" y="126"/>
                    </a:cubicBezTo>
                    <a:cubicBezTo>
                      <a:pt x="92" y="128"/>
                      <a:pt x="94" y="129"/>
                      <a:pt x="95" y="129"/>
                    </a:cubicBezTo>
                    <a:cubicBezTo>
                      <a:pt x="250" y="129"/>
                      <a:pt x="250" y="129"/>
                      <a:pt x="250" y="129"/>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39" name="Freeform 13"/>
              <p:cNvSpPr>
                <a:spLocks noChangeAspect="1"/>
              </p:cNvSpPr>
              <p:nvPr userDrawn="1"/>
            </p:nvSpPr>
            <p:spPr bwMode="auto">
              <a:xfrm>
                <a:off x="3546" y="890"/>
                <a:ext cx="145" cy="220"/>
              </a:xfrm>
              <a:custGeom>
                <a:avLst/>
                <a:gdLst>
                  <a:gd name="T0" fmla="*/ 1 w 206"/>
                  <a:gd name="T1" fmla="*/ 1 h 312"/>
                  <a:gd name="T2" fmla="*/ 1 w 206"/>
                  <a:gd name="T3" fmla="*/ 1 h 312"/>
                  <a:gd name="T4" fmla="*/ 1 w 206"/>
                  <a:gd name="T5" fmla="*/ 1 h 312"/>
                  <a:gd name="T6" fmla="*/ 1 w 206"/>
                  <a:gd name="T7" fmla="*/ 1 h 312"/>
                  <a:gd name="T8" fmla="*/ 0 w 206"/>
                  <a:gd name="T9" fmla="*/ 1 h 312"/>
                  <a:gd name="T10" fmla="*/ 1 w 206"/>
                  <a:gd name="T11" fmla="*/ 1 h 312"/>
                  <a:gd name="T12" fmla="*/ 1 w 206"/>
                  <a:gd name="T13" fmla="*/ 1 h 312"/>
                  <a:gd name="T14" fmla="*/ 1 w 206"/>
                  <a:gd name="T15" fmla="*/ 1 h 312"/>
                  <a:gd name="T16" fmla="*/ 1 w 206"/>
                  <a:gd name="T17" fmla="*/ 1 h 312"/>
                  <a:gd name="T18" fmla="*/ 1 w 206"/>
                  <a:gd name="T19" fmla="*/ 0 h 312"/>
                  <a:gd name="T20" fmla="*/ 1 w 206"/>
                  <a:gd name="T21" fmla="*/ 1 h 312"/>
                  <a:gd name="T22" fmla="*/ 1 w 206"/>
                  <a:gd name="T23" fmla="*/ 1 h 312"/>
                  <a:gd name="T24" fmla="*/ 1 w 206"/>
                  <a:gd name="T25" fmla="*/ 1 h 312"/>
                  <a:gd name="T26" fmla="*/ 1 w 206"/>
                  <a:gd name="T27" fmla="*/ 1 h 312"/>
                  <a:gd name="T28" fmla="*/ 1 w 206"/>
                  <a:gd name="T29" fmla="*/ 1 h 312"/>
                  <a:gd name="T30" fmla="*/ 1 w 206"/>
                  <a:gd name="T31" fmla="*/ 1 h 312"/>
                  <a:gd name="T32" fmla="*/ 1 w 206"/>
                  <a:gd name="T33" fmla="*/ 1 h 312"/>
                  <a:gd name="T34" fmla="*/ 1 w 206"/>
                  <a:gd name="T35" fmla="*/ 1 h 312"/>
                  <a:gd name="T36" fmla="*/ 1 w 206"/>
                  <a:gd name="T37" fmla="*/ 1 h 312"/>
                  <a:gd name="T38" fmla="*/ 1 w 206"/>
                  <a:gd name="T39" fmla="*/ 1 h 312"/>
                  <a:gd name="T40" fmla="*/ 1 w 206"/>
                  <a:gd name="T41" fmla="*/ 1 h 312"/>
                  <a:gd name="T42" fmla="*/ 1 w 206"/>
                  <a:gd name="T43" fmla="*/ 1 h 312"/>
                  <a:gd name="T44" fmla="*/ 1 w 206"/>
                  <a:gd name="T45" fmla="*/ 1 h 312"/>
                  <a:gd name="T46" fmla="*/ 1 w 206"/>
                  <a:gd name="T47" fmla="*/ 1 h 312"/>
                  <a:gd name="T48" fmla="*/ 1 w 206"/>
                  <a:gd name="T49" fmla="*/ 1 h 312"/>
                  <a:gd name="T50" fmla="*/ 1 w 206"/>
                  <a:gd name="T51" fmla="*/ 1 h 312"/>
                  <a:gd name="T52" fmla="*/ 1 w 206"/>
                  <a:gd name="T53" fmla="*/ 1 h 312"/>
                  <a:gd name="T54" fmla="*/ 1 w 206"/>
                  <a:gd name="T55" fmla="*/ 1 h 312"/>
                  <a:gd name="T56" fmla="*/ 1 w 206"/>
                  <a:gd name="T57" fmla="*/ 1 h 312"/>
                  <a:gd name="T58" fmla="*/ 1 w 206"/>
                  <a:gd name="T59" fmla="*/ 1 h 312"/>
                  <a:gd name="T60" fmla="*/ 1 w 206"/>
                  <a:gd name="T61" fmla="*/ 1 h 312"/>
                  <a:gd name="T62" fmla="*/ 1 w 206"/>
                  <a:gd name="T63" fmla="*/ 1 h 312"/>
                  <a:gd name="T64" fmla="*/ 1 w 206"/>
                  <a:gd name="T65" fmla="*/ 1 h 312"/>
                  <a:gd name="T66" fmla="*/ 1 w 206"/>
                  <a:gd name="T67" fmla="*/ 1 h 312"/>
                  <a:gd name="T68" fmla="*/ 1 w 206"/>
                  <a:gd name="T69" fmla="*/ 1 h 312"/>
                  <a:gd name="T70" fmla="*/ 1 w 206"/>
                  <a:gd name="T71" fmla="*/ 1 h 312"/>
                  <a:gd name="T72" fmla="*/ 1 w 206"/>
                  <a:gd name="T73" fmla="*/ 1 h 312"/>
                  <a:gd name="T74" fmla="*/ 1 w 206"/>
                  <a:gd name="T75" fmla="*/ 1 h 312"/>
                  <a:gd name="T76" fmla="*/ 1 w 206"/>
                  <a:gd name="T77" fmla="*/ 1 h 312"/>
                  <a:gd name="T78" fmla="*/ 1 w 206"/>
                  <a:gd name="T79" fmla="*/ 1 h 312"/>
                  <a:gd name="T80" fmla="*/ 1 w 206"/>
                  <a:gd name="T81" fmla="*/ 1 h 312"/>
                  <a:gd name="T82" fmla="*/ 1 w 206"/>
                  <a:gd name="T83" fmla="*/ 1 h 312"/>
                  <a:gd name="T84" fmla="*/ 1 w 206"/>
                  <a:gd name="T85" fmla="*/ 1 h 312"/>
                  <a:gd name="T86" fmla="*/ 1 w 206"/>
                  <a:gd name="T87" fmla="*/ 1 h 312"/>
                  <a:gd name="T88" fmla="*/ 1 w 206"/>
                  <a:gd name="T89" fmla="*/ 1 h 312"/>
                  <a:gd name="T90" fmla="*/ 1 w 206"/>
                  <a:gd name="T91" fmla="*/ 1 h 312"/>
                  <a:gd name="T92" fmla="*/ 1 w 206"/>
                  <a:gd name="T93" fmla="*/ 1 h 312"/>
                  <a:gd name="T94" fmla="*/ 1 w 206"/>
                  <a:gd name="T95" fmla="*/ 1 h 312"/>
                  <a:gd name="T96" fmla="*/ 1 w 206"/>
                  <a:gd name="T97" fmla="*/ 1 h 312"/>
                  <a:gd name="T98" fmla="*/ 1 w 206"/>
                  <a:gd name="T99" fmla="*/ 1 h 3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06" h="312">
                    <a:moveTo>
                      <a:pt x="41" y="121"/>
                    </a:moveTo>
                    <a:cubicBezTo>
                      <a:pt x="41" y="59"/>
                      <a:pt x="41" y="48"/>
                      <a:pt x="41" y="35"/>
                    </a:cubicBezTo>
                    <a:cubicBezTo>
                      <a:pt x="40" y="21"/>
                      <a:pt x="37" y="14"/>
                      <a:pt x="23" y="11"/>
                    </a:cubicBezTo>
                    <a:cubicBezTo>
                      <a:pt x="20" y="11"/>
                      <a:pt x="13" y="10"/>
                      <a:pt x="7" y="10"/>
                    </a:cubicBezTo>
                    <a:cubicBezTo>
                      <a:pt x="3" y="10"/>
                      <a:pt x="0" y="9"/>
                      <a:pt x="0" y="6"/>
                    </a:cubicBezTo>
                    <a:cubicBezTo>
                      <a:pt x="0" y="4"/>
                      <a:pt x="3" y="3"/>
                      <a:pt x="9" y="3"/>
                    </a:cubicBezTo>
                    <a:cubicBezTo>
                      <a:pt x="31" y="3"/>
                      <a:pt x="56" y="4"/>
                      <a:pt x="68" y="4"/>
                    </a:cubicBezTo>
                    <a:cubicBezTo>
                      <a:pt x="81" y="4"/>
                      <a:pt x="162" y="4"/>
                      <a:pt x="170" y="4"/>
                    </a:cubicBezTo>
                    <a:cubicBezTo>
                      <a:pt x="177" y="3"/>
                      <a:pt x="184" y="2"/>
                      <a:pt x="187" y="1"/>
                    </a:cubicBezTo>
                    <a:cubicBezTo>
                      <a:pt x="189" y="1"/>
                      <a:pt x="192" y="0"/>
                      <a:pt x="194" y="0"/>
                    </a:cubicBezTo>
                    <a:cubicBezTo>
                      <a:pt x="196" y="0"/>
                      <a:pt x="196" y="1"/>
                      <a:pt x="196" y="3"/>
                    </a:cubicBezTo>
                    <a:cubicBezTo>
                      <a:pt x="196" y="6"/>
                      <a:pt x="194" y="11"/>
                      <a:pt x="193" y="30"/>
                    </a:cubicBezTo>
                    <a:cubicBezTo>
                      <a:pt x="192" y="34"/>
                      <a:pt x="192" y="52"/>
                      <a:pt x="191" y="57"/>
                    </a:cubicBezTo>
                    <a:cubicBezTo>
                      <a:pt x="190" y="59"/>
                      <a:pt x="190" y="61"/>
                      <a:pt x="187" y="61"/>
                    </a:cubicBezTo>
                    <a:cubicBezTo>
                      <a:pt x="184" y="61"/>
                      <a:pt x="183" y="59"/>
                      <a:pt x="183" y="55"/>
                    </a:cubicBezTo>
                    <a:cubicBezTo>
                      <a:pt x="183" y="52"/>
                      <a:pt x="183" y="46"/>
                      <a:pt x="181" y="41"/>
                    </a:cubicBezTo>
                    <a:cubicBezTo>
                      <a:pt x="178" y="33"/>
                      <a:pt x="174" y="28"/>
                      <a:pt x="153" y="26"/>
                    </a:cubicBezTo>
                    <a:cubicBezTo>
                      <a:pt x="146" y="25"/>
                      <a:pt x="104" y="24"/>
                      <a:pt x="96" y="24"/>
                    </a:cubicBezTo>
                    <a:cubicBezTo>
                      <a:pt x="93" y="24"/>
                      <a:pt x="93" y="26"/>
                      <a:pt x="93" y="28"/>
                    </a:cubicBezTo>
                    <a:cubicBezTo>
                      <a:pt x="93" y="131"/>
                      <a:pt x="93" y="131"/>
                      <a:pt x="93" y="131"/>
                    </a:cubicBezTo>
                    <a:cubicBezTo>
                      <a:pt x="93" y="134"/>
                      <a:pt x="93" y="136"/>
                      <a:pt x="96" y="136"/>
                    </a:cubicBezTo>
                    <a:cubicBezTo>
                      <a:pt x="105" y="136"/>
                      <a:pt x="151" y="136"/>
                      <a:pt x="161" y="135"/>
                    </a:cubicBezTo>
                    <a:cubicBezTo>
                      <a:pt x="170" y="134"/>
                      <a:pt x="177" y="133"/>
                      <a:pt x="180" y="129"/>
                    </a:cubicBezTo>
                    <a:cubicBezTo>
                      <a:pt x="183" y="126"/>
                      <a:pt x="185" y="124"/>
                      <a:pt x="187" y="124"/>
                    </a:cubicBezTo>
                    <a:cubicBezTo>
                      <a:pt x="188" y="124"/>
                      <a:pt x="190" y="125"/>
                      <a:pt x="190" y="127"/>
                    </a:cubicBezTo>
                    <a:cubicBezTo>
                      <a:pt x="190" y="129"/>
                      <a:pt x="188" y="136"/>
                      <a:pt x="186" y="157"/>
                    </a:cubicBezTo>
                    <a:cubicBezTo>
                      <a:pt x="186" y="165"/>
                      <a:pt x="185" y="181"/>
                      <a:pt x="185" y="184"/>
                    </a:cubicBezTo>
                    <a:cubicBezTo>
                      <a:pt x="185" y="187"/>
                      <a:pt x="185" y="192"/>
                      <a:pt x="181" y="192"/>
                    </a:cubicBezTo>
                    <a:cubicBezTo>
                      <a:pt x="178" y="192"/>
                      <a:pt x="177" y="190"/>
                      <a:pt x="177" y="188"/>
                    </a:cubicBezTo>
                    <a:cubicBezTo>
                      <a:pt x="177" y="184"/>
                      <a:pt x="177" y="179"/>
                      <a:pt x="176" y="173"/>
                    </a:cubicBezTo>
                    <a:cubicBezTo>
                      <a:pt x="174" y="165"/>
                      <a:pt x="168" y="159"/>
                      <a:pt x="153" y="157"/>
                    </a:cubicBezTo>
                    <a:cubicBezTo>
                      <a:pt x="145" y="157"/>
                      <a:pt x="105" y="156"/>
                      <a:pt x="95" y="156"/>
                    </a:cubicBezTo>
                    <a:cubicBezTo>
                      <a:pt x="93" y="156"/>
                      <a:pt x="93" y="158"/>
                      <a:pt x="93" y="160"/>
                    </a:cubicBezTo>
                    <a:cubicBezTo>
                      <a:pt x="93" y="192"/>
                      <a:pt x="93" y="192"/>
                      <a:pt x="93" y="192"/>
                    </a:cubicBezTo>
                    <a:cubicBezTo>
                      <a:pt x="93" y="206"/>
                      <a:pt x="92" y="244"/>
                      <a:pt x="93" y="256"/>
                    </a:cubicBezTo>
                    <a:cubicBezTo>
                      <a:pt x="93" y="284"/>
                      <a:pt x="100" y="290"/>
                      <a:pt x="142" y="290"/>
                    </a:cubicBezTo>
                    <a:cubicBezTo>
                      <a:pt x="152" y="290"/>
                      <a:pt x="169" y="290"/>
                      <a:pt x="180" y="285"/>
                    </a:cubicBezTo>
                    <a:cubicBezTo>
                      <a:pt x="190" y="280"/>
                      <a:pt x="195" y="271"/>
                      <a:pt x="198" y="255"/>
                    </a:cubicBezTo>
                    <a:cubicBezTo>
                      <a:pt x="199" y="250"/>
                      <a:pt x="200" y="249"/>
                      <a:pt x="203" y="249"/>
                    </a:cubicBezTo>
                    <a:cubicBezTo>
                      <a:pt x="206" y="249"/>
                      <a:pt x="206" y="252"/>
                      <a:pt x="206" y="256"/>
                    </a:cubicBezTo>
                    <a:cubicBezTo>
                      <a:pt x="206" y="265"/>
                      <a:pt x="203" y="293"/>
                      <a:pt x="201" y="301"/>
                    </a:cubicBezTo>
                    <a:cubicBezTo>
                      <a:pt x="198" y="312"/>
                      <a:pt x="194" y="312"/>
                      <a:pt x="179" y="312"/>
                    </a:cubicBezTo>
                    <a:cubicBezTo>
                      <a:pt x="117" y="312"/>
                      <a:pt x="90" y="309"/>
                      <a:pt x="66" y="309"/>
                    </a:cubicBezTo>
                    <a:cubicBezTo>
                      <a:pt x="56" y="309"/>
                      <a:pt x="31" y="310"/>
                      <a:pt x="15" y="310"/>
                    </a:cubicBezTo>
                    <a:cubicBezTo>
                      <a:pt x="9" y="310"/>
                      <a:pt x="6" y="309"/>
                      <a:pt x="6" y="306"/>
                    </a:cubicBezTo>
                    <a:cubicBezTo>
                      <a:pt x="6" y="304"/>
                      <a:pt x="8" y="303"/>
                      <a:pt x="13" y="303"/>
                    </a:cubicBezTo>
                    <a:cubicBezTo>
                      <a:pt x="19" y="303"/>
                      <a:pt x="24" y="302"/>
                      <a:pt x="28" y="302"/>
                    </a:cubicBezTo>
                    <a:cubicBezTo>
                      <a:pt x="36" y="300"/>
                      <a:pt x="38" y="291"/>
                      <a:pt x="39" y="279"/>
                    </a:cubicBezTo>
                    <a:cubicBezTo>
                      <a:pt x="41" y="262"/>
                      <a:pt x="41" y="230"/>
                      <a:pt x="41" y="192"/>
                    </a:cubicBezTo>
                    <a:cubicBezTo>
                      <a:pt x="41" y="121"/>
                      <a:pt x="41" y="121"/>
                      <a:pt x="41" y="121"/>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40" name="Freeform 14"/>
              <p:cNvSpPr>
                <a:spLocks noChangeAspect="1"/>
              </p:cNvSpPr>
              <p:nvPr userDrawn="1"/>
            </p:nvSpPr>
            <p:spPr bwMode="auto">
              <a:xfrm>
                <a:off x="3866" y="824"/>
                <a:ext cx="315" cy="290"/>
              </a:xfrm>
              <a:custGeom>
                <a:avLst/>
                <a:gdLst>
                  <a:gd name="T0" fmla="*/ 1 w 448"/>
                  <a:gd name="T1" fmla="*/ 1 h 412"/>
                  <a:gd name="T2" fmla="*/ 1 w 448"/>
                  <a:gd name="T3" fmla="*/ 1 h 412"/>
                  <a:gd name="T4" fmla="*/ 1 w 448"/>
                  <a:gd name="T5" fmla="*/ 1 h 412"/>
                  <a:gd name="T6" fmla="*/ 0 w 448"/>
                  <a:gd name="T7" fmla="*/ 1 h 412"/>
                  <a:gd name="T8" fmla="*/ 1 w 448"/>
                  <a:gd name="T9" fmla="*/ 0 h 412"/>
                  <a:gd name="T10" fmla="*/ 1 w 448"/>
                  <a:gd name="T11" fmla="*/ 1 h 412"/>
                  <a:gd name="T12" fmla="*/ 1 w 448"/>
                  <a:gd name="T13" fmla="*/ 0 h 412"/>
                  <a:gd name="T14" fmla="*/ 1 w 448"/>
                  <a:gd name="T15" fmla="*/ 1 h 412"/>
                  <a:gd name="T16" fmla="*/ 1 w 448"/>
                  <a:gd name="T17" fmla="*/ 1 h 412"/>
                  <a:gd name="T18" fmla="*/ 1 w 448"/>
                  <a:gd name="T19" fmla="*/ 1 h 412"/>
                  <a:gd name="T20" fmla="*/ 1 w 448"/>
                  <a:gd name="T21" fmla="*/ 1 h 412"/>
                  <a:gd name="T22" fmla="*/ 1 w 448"/>
                  <a:gd name="T23" fmla="*/ 1 h 412"/>
                  <a:gd name="T24" fmla="*/ 1 w 448"/>
                  <a:gd name="T25" fmla="*/ 1 h 412"/>
                  <a:gd name="T26" fmla="*/ 1 w 448"/>
                  <a:gd name="T27" fmla="*/ 1 h 412"/>
                  <a:gd name="T28" fmla="*/ 1 w 448"/>
                  <a:gd name="T29" fmla="*/ 1 h 412"/>
                  <a:gd name="T30" fmla="*/ 1 w 448"/>
                  <a:gd name="T31" fmla="*/ 1 h 412"/>
                  <a:gd name="T32" fmla="*/ 1 w 448"/>
                  <a:gd name="T33" fmla="*/ 1 h 412"/>
                  <a:gd name="T34" fmla="*/ 1 w 448"/>
                  <a:gd name="T35" fmla="*/ 1 h 412"/>
                  <a:gd name="T36" fmla="*/ 1 w 448"/>
                  <a:gd name="T37" fmla="*/ 1 h 412"/>
                  <a:gd name="T38" fmla="*/ 1 w 448"/>
                  <a:gd name="T39" fmla="*/ 0 h 412"/>
                  <a:gd name="T40" fmla="*/ 1 w 448"/>
                  <a:gd name="T41" fmla="*/ 1 h 412"/>
                  <a:gd name="T42" fmla="*/ 1 w 448"/>
                  <a:gd name="T43" fmla="*/ 0 h 412"/>
                  <a:gd name="T44" fmla="*/ 1 w 448"/>
                  <a:gd name="T45" fmla="*/ 1 h 412"/>
                  <a:gd name="T46" fmla="*/ 1 w 448"/>
                  <a:gd name="T47" fmla="*/ 1 h 412"/>
                  <a:gd name="T48" fmla="*/ 1 w 448"/>
                  <a:gd name="T49" fmla="*/ 1 h 412"/>
                  <a:gd name="T50" fmla="*/ 1 w 448"/>
                  <a:gd name="T51" fmla="*/ 1 h 412"/>
                  <a:gd name="T52" fmla="*/ 1 w 448"/>
                  <a:gd name="T53" fmla="*/ 1 h 412"/>
                  <a:gd name="T54" fmla="*/ 1 w 448"/>
                  <a:gd name="T55" fmla="*/ 1 h 412"/>
                  <a:gd name="T56" fmla="*/ 1 w 448"/>
                  <a:gd name="T57" fmla="*/ 1 h 412"/>
                  <a:gd name="T58" fmla="*/ 1 w 448"/>
                  <a:gd name="T59" fmla="*/ 1 h 412"/>
                  <a:gd name="T60" fmla="*/ 1 w 448"/>
                  <a:gd name="T61" fmla="*/ 1 h 4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48" h="412">
                    <a:moveTo>
                      <a:pt x="68" y="52"/>
                    </a:moveTo>
                    <a:cubicBezTo>
                      <a:pt x="56" y="23"/>
                      <a:pt x="46" y="17"/>
                      <a:pt x="27" y="12"/>
                    </a:cubicBezTo>
                    <a:cubicBezTo>
                      <a:pt x="19" y="10"/>
                      <a:pt x="11" y="10"/>
                      <a:pt x="6" y="10"/>
                    </a:cubicBezTo>
                    <a:cubicBezTo>
                      <a:pt x="1" y="10"/>
                      <a:pt x="0" y="8"/>
                      <a:pt x="0" y="5"/>
                    </a:cubicBezTo>
                    <a:cubicBezTo>
                      <a:pt x="0" y="1"/>
                      <a:pt x="6" y="0"/>
                      <a:pt x="14" y="0"/>
                    </a:cubicBezTo>
                    <a:cubicBezTo>
                      <a:pt x="42" y="0"/>
                      <a:pt x="73" y="2"/>
                      <a:pt x="91" y="2"/>
                    </a:cubicBezTo>
                    <a:cubicBezTo>
                      <a:pt x="105" y="2"/>
                      <a:pt x="131" y="0"/>
                      <a:pt x="157" y="0"/>
                    </a:cubicBezTo>
                    <a:cubicBezTo>
                      <a:pt x="164" y="0"/>
                      <a:pt x="170" y="1"/>
                      <a:pt x="170" y="5"/>
                    </a:cubicBezTo>
                    <a:cubicBezTo>
                      <a:pt x="170" y="9"/>
                      <a:pt x="166" y="10"/>
                      <a:pt x="162" y="10"/>
                    </a:cubicBezTo>
                    <a:cubicBezTo>
                      <a:pt x="153" y="10"/>
                      <a:pt x="145" y="10"/>
                      <a:pt x="141" y="13"/>
                    </a:cubicBezTo>
                    <a:cubicBezTo>
                      <a:pt x="137" y="16"/>
                      <a:pt x="135" y="20"/>
                      <a:pt x="135" y="25"/>
                    </a:cubicBezTo>
                    <a:cubicBezTo>
                      <a:pt x="135" y="32"/>
                      <a:pt x="140" y="47"/>
                      <a:pt x="148" y="66"/>
                    </a:cubicBezTo>
                    <a:cubicBezTo>
                      <a:pt x="240" y="309"/>
                      <a:pt x="240" y="309"/>
                      <a:pt x="240" y="309"/>
                    </a:cubicBezTo>
                    <a:cubicBezTo>
                      <a:pt x="242" y="309"/>
                      <a:pt x="242" y="309"/>
                      <a:pt x="242" y="309"/>
                    </a:cubicBezTo>
                    <a:cubicBezTo>
                      <a:pt x="265" y="250"/>
                      <a:pt x="335" y="78"/>
                      <a:pt x="347" y="42"/>
                    </a:cubicBezTo>
                    <a:cubicBezTo>
                      <a:pt x="350" y="35"/>
                      <a:pt x="352" y="27"/>
                      <a:pt x="352" y="22"/>
                    </a:cubicBezTo>
                    <a:cubicBezTo>
                      <a:pt x="352" y="18"/>
                      <a:pt x="350" y="14"/>
                      <a:pt x="345" y="12"/>
                    </a:cubicBezTo>
                    <a:cubicBezTo>
                      <a:pt x="339" y="10"/>
                      <a:pt x="331" y="10"/>
                      <a:pt x="324" y="10"/>
                    </a:cubicBezTo>
                    <a:cubicBezTo>
                      <a:pt x="319" y="10"/>
                      <a:pt x="315" y="9"/>
                      <a:pt x="315" y="5"/>
                    </a:cubicBezTo>
                    <a:cubicBezTo>
                      <a:pt x="315" y="1"/>
                      <a:pt x="320" y="0"/>
                      <a:pt x="330" y="0"/>
                    </a:cubicBezTo>
                    <a:cubicBezTo>
                      <a:pt x="357" y="0"/>
                      <a:pt x="379" y="2"/>
                      <a:pt x="386" y="2"/>
                    </a:cubicBezTo>
                    <a:cubicBezTo>
                      <a:pt x="395" y="2"/>
                      <a:pt x="420" y="0"/>
                      <a:pt x="436" y="0"/>
                    </a:cubicBezTo>
                    <a:cubicBezTo>
                      <a:pt x="443" y="0"/>
                      <a:pt x="448" y="1"/>
                      <a:pt x="448" y="5"/>
                    </a:cubicBezTo>
                    <a:cubicBezTo>
                      <a:pt x="448" y="9"/>
                      <a:pt x="444" y="10"/>
                      <a:pt x="439" y="10"/>
                    </a:cubicBezTo>
                    <a:cubicBezTo>
                      <a:pt x="434" y="10"/>
                      <a:pt x="422" y="10"/>
                      <a:pt x="413" y="16"/>
                    </a:cubicBezTo>
                    <a:cubicBezTo>
                      <a:pt x="406" y="21"/>
                      <a:pt x="398" y="30"/>
                      <a:pt x="383" y="64"/>
                    </a:cubicBezTo>
                    <a:cubicBezTo>
                      <a:pt x="362" y="115"/>
                      <a:pt x="348" y="143"/>
                      <a:pt x="319" y="209"/>
                    </a:cubicBezTo>
                    <a:cubicBezTo>
                      <a:pt x="285" y="288"/>
                      <a:pt x="260" y="346"/>
                      <a:pt x="248" y="373"/>
                    </a:cubicBezTo>
                    <a:cubicBezTo>
                      <a:pt x="234" y="404"/>
                      <a:pt x="231" y="412"/>
                      <a:pt x="223" y="412"/>
                    </a:cubicBezTo>
                    <a:cubicBezTo>
                      <a:pt x="216" y="412"/>
                      <a:pt x="213" y="405"/>
                      <a:pt x="203" y="380"/>
                    </a:cubicBezTo>
                    <a:cubicBezTo>
                      <a:pt x="68" y="52"/>
                      <a:pt x="68" y="52"/>
                      <a:pt x="68" y="52"/>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41" name="Freeform 15"/>
              <p:cNvSpPr>
                <a:spLocks noChangeAspect="1" noEditPoints="1"/>
              </p:cNvSpPr>
              <p:nvPr userDrawn="1"/>
            </p:nvSpPr>
            <p:spPr bwMode="auto">
              <a:xfrm>
                <a:off x="4150" y="816"/>
                <a:ext cx="310" cy="293"/>
              </a:xfrm>
              <a:custGeom>
                <a:avLst/>
                <a:gdLst>
                  <a:gd name="T0" fmla="*/ 1 w 441"/>
                  <a:gd name="T1" fmla="*/ 1 h 417"/>
                  <a:gd name="T2" fmla="*/ 1 w 441"/>
                  <a:gd name="T3" fmla="*/ 1 h 417"/>
                  <a:gd name="T4" fmla="*/ 1 w 441"/>
                  <a:gd name="T5" fmla="*/ 1 h 417"/>
                  <a:gd name="T6" fmla="*/ 1 w 441"/>
                  <a:gd name="T7" fmla="*/ 1 h 417"/>
                  <a:gd name="T8" fmla="*/ 1 w 441"/>
                  <a:gd name="T9" fmla="*/ 1 h 417"/>
                  <a:gd name="T10" fmla="*/ 1 w 441"/>
                  <a:gd name="T11" fmla="*/ 1 h 417"/>
                  <a:gd name="T12" fmla="*/ 1 w 441"/>
                  <a:gd name="T13" fmla="*/ 1 h 417"/>
                  <a:gd name="T14" fmla="*/ 1 w 441"/>
                  <a:gd name="T15" fmla="*/ 1 h 417"/>
                  <a:gd name="T16" fmla="*/ 1 w 441"/>
                  <a:gd name="T17" fmla="*/ 1 h 417"/>
                  <a:gd name="T18" fmla="*/ 1 w 441"/>
                  <a:gd name="T19" fmla="*/ 1 h 417"/>
                  <a:gd name="T20" fmla="*/ 1 w 441"/>
                  <a:gd name="T21" fmla="*/ 1 h 417"/>
                  <a:gd name="T22" fmla="*/ 1 w 441"/>
                  <a:gd name="T23" fmla="*/ 1 h 417"/>
                  <a:gd name="T24" fmla="*/ 1 w 441"/>
                  <a:gd name="T25" fmla="*/ 1 h 417"/>
                  <a:gd name="T26" fmla="*/ 1 w 441"/>
                  <a:gd name="T27" fmla="*/ 1 h 417"/>
                  <a:gd name="T28" fmla="*/ 1 w 441"/>
                  <a:gd name="T29" fmla="*/ 1 h 417"/>
                  <a:gd name="T30" fmla="*/ 1 w 441"/>
                  <a:gd name="T31" fmla="*/ 1 h 417"/>
                  <a:gd name="T32" fmla="*/ 1 w 441"/>
                  <a:gd name="T33" fmla="*/ 1 h 417"/>
                  <a:gd name="T34" fmla="*/ 1 w 441"/>
                  <a:gd name="T35" fmla="*/ 1 h 417"/>
                  <a:gd name="T36" fmla="*/ 1 w 441"/>
                  <a:gd name="T37" fmla="*/ 1 h 417"/>
                  <a:gd name="T38" fmla="*/ 1 w 441"/>
                  <a:gd name="T39" fmla="*/ 1 h 417"/>
                  <a:gd name="T40" fmla="*/ 1 w 441"/>
                  <a:gd name="T41" fmla="*/ 0 h 417"/>
                  <a:gd name="T42" fmla="*/ 1 w 441"/>
                  <a:gd name="T43" fmla="*/ 1 h 417"/>
                  <a:gd name="T44" fmla="*/ 1 w 441"/>
                  <a:gd name="T45" fmla="*/ 1 h 417"/>
                  <a:gd name="T46" fmla="*/ 1 w 441"/>
                  <a:gd name="T47" fmla="*/ 1 h 417"/>
                  <a:gd name="T48" fmla="*/ 1 w 441"/>
                  <a:gd name="T49" fmla="*/ 1 h 417"/>
                  <a:gd name="T50" fmla="*/ 0 w 441"/>
                  <a:gd name="T51" fmla="*/ 1 h 417"/>
                  <a:gd name="T52" fmla="*/ 1 w 441"/>
                  <a:gd name="T53" fmla="*/ 1 h 417"/>
                  <a:gd name="T54" fmla="*/ 1 w 441"/>
                  <a:gd name="T55" fmla="*/ 1 h 417"/>
                  <a:gd name="T56" fmla="*/ 1 w 441"/>
                  <a:gd name="T57" fmla="*/ 1 h 417"/>
                  <a:gd name="T58" fmla="*/ 1 w 441"/>
                  <a:gd name="T59" fmla="*/ 1 h 417"/>
                  <a:gd name="T60" fmla="*/ 1 w 441"/>
                  <a:gd name="T61" fmla="*/ 1 h 417"/>
                  <a:gd name="T62" fmla="*/ 1 w 441"/>
                  <a:gd name="T63" fmla="*/ 1 h 417"/>
                  <a:gd name="T64" fmla="*/ 1 w 441"/>
                  <a:gd name="T65" fmla="*/ 1 h 417"/>
                  <a:gd name="T66" fmla="*/ 1 w 441"/>
                  <a:gd name="T67" fmla="*/ 1 h 417"/>
                  <a:gd name="T68" fmla="*/ 1 w 441"/>
                  <a:gd name="T69" fmla="*/ 1 h 417"/>
                  <a:gd name="T70" fmla="*/ 1 w 441"/>
                  <a:gd name="T71" fmla="*/ 1 h 417"/>
                  <a:gd name="T72" fmla="*/ 1 w 441"/>
                  <a:gd name="T73" fmla="*/ 1 h 4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41" h="417">
                    <a:moveTo>
                      <a:pt x="154" y="250"/>
                    </a:moveTo>
                    <a:cubicBezTo>
                      <a:pt x="152" y="250"/>
                      <a:pt x="152" y="249"/>
                      <a:pt x="152" y="247"/>
                    </a:cubicBezTo>
                    <a:cubicBezTo>
                      <a:pt x="202" y="115"/>
                      <a:pt x="202" y="115"/>
                      <a:pt x="202" y="115"/>
                    </a:cubicBezTo>
                    <a:cubicBezTo>
                      <a:pt x="202" y="113"/>
                      <a:pt x="203" y="110"/>
                      <a:pt x="205" y="110"/>
                    </a:cubicBezTo>
                    <a:cubicBezTo>
                      <a:pt x="206" y="110"/>
                      <a:pt x="207" y="113"/>
                      <a:pt x="207" y="115"/>
                    </a:cubicBezTo>
                    <a:cubicBezTo>
                      <a:pt x="256" y="247"/>
                      <a:pt x="256" y="247"/>
                      <a:pt x="256" y="247"/>
                    </a:cubicBezTo>
                    <a:cubicBezTo>
                      <a:pt x="256" y="249"/>
                      <a:pt x="256" y="250"/>
                      <a:pt x="253" y="250"/>
                    </a:cubicBezTo>
                    <a:lnTo>
                      <a:pt x="154" y="250"/>
                    </a:lnTo>
                    <a:close/>
                    <a:moveTo>
                      <a:pt x="263" y="277"/>
                    </a:moveTo>
                    <a:cubicBezTo>
                      <a:pt x="266" y="277"/>
                      <a:pt x="267" y="278"/>
                      <a:pt x="268" y="281"/>
                    </a:cubicBezTo>
                    <a:cubicBezTo>
                      <a:pt x="311" y="394"/>
                      <a:pt x="311" y="394"/>
                      <a:pt x="311" y="394"/>
                    </a:cubicBezTo>
                    <a:cubicBezTo>
                      <a:pt x="314" y="401"/>
                      <a:pt x="310" y="406"/>
                      <a:pt x="306" y="407"/>
                    </a:cubicBezTo>
                    <a:cubicBezTo>
                      <a:pt x="301" y="407"/>
                      <a:pt x="299" y="408"/>
                      <a:pt x="299" y="412"/>
                    </a:cubicBezTo>
                    <a:cubicBezTo>
                      <a:pt x="299" y="415"/>
                      <a:pt x="305" y="415"/>
                      <a:pt x="315" y="416"/>
                    </a:cubicBezTo>
                    <a:cubicBezTo>
                      <a:pt x="358" y="417"/>
                      <a:pt x="397" y="417"/>
                      <a:pt x="416" y="417"/>
                    </a:cubicBezTo>
                    <a:cubicBezTo>
                      <a:pt x="436" y="417"/>
                      <a:pt x="441" y="416"/>
                      <a:pt x="441" y="412"/>
                    </a:cubicBezTo>
                    <a:cubicBezTo>
                      <a:pt x="441" y="408"/>
                      <a:pt x="438" y="407"/>
                      <a:pt x="434" y="407"/>
                    </a:cubicBezTo>
                    <a:cubicBezTo>
                      <a:pt x="428" y="407"/>
                      <a:pt x="420" y="407"/>
                      <a:pt x="411" y="405"/>
                    </a:cubicBezTo>
                    <a:cubicBezTo>
                      <a:pt x="400" y="402"/>
                      <a:pt x="385" y="395"/>
                      <a:pt x="364" y="347"/>
                    </a:cubicBezTo>
                    <a:cubicBezTo>
                      <a:pt x="330" y="265"/>
                      <a:pt x="244" y="47"/>
                      <a:pt x="232" y="17"/>
                    </a:cubicBezTo>
                    <a:cubicBezTo>
                      <a:pt x="226" y="5"/>
                      <a:pt x="223" y="0"/>
                      <a:pt x="218" y="0"/>
                    </a:cubicBezTo>
                    <a:cubicBezTo>
                      <a:pt x="213" y="0"/>
                      <a:pt x="210" y="6"/>
                      <a:pt x="203" y="22"/>
                    </a:cubicBezTo>
                    <a:cubicBezTo>
                      <a:pt x="69" y="358"/>
                      <a:pt x="69" y="358"/>
                      <a:pt x="69" y="358"/>
                    </a:cubicBezTo>
                    <a:cubicBezTo>
                      <a:pt x="58" y="385"/>
                      <a:pt x="48" y="403"/>
                      <a:pt x="23" y="406"/>
                    </a:cubicBezTo>
                    <a:cubicBezTo>
                      <a:pt x="19" y="407"/>
                      <a:pt x="11" y="407"/>
                      <a:pt x="7" y="407"/>
                    </a:cubicBezTo>
                    <a:cubicBezTo>
                      <a:pt x="2" y="407"/>
                      <a:pt x="0" y="408"/>
                      <a:pt x="0" y="412"/>
                    </a:cubicBezTo>
                    <a:cubicBezTo>
                      <a:pt x="0" y="416"/>
                      <a:pt x="3" y="417"/>
                      <a:pt x="10" y="417"/>
                    </a:cubicBezTo>
                    <a:cubicBezTo>
                      <a:pt x="38" y="417"/>
                      <a:pt x="68" y="415"/>
                      <a:pt x="74" y="415"/>
                    </a:cubicBezTo>
                    <a:cubicBezTo>
                      <a:pt x="90" y="415"/>
                      <a:pt x="113" y="417"/>
                      <a:pt x="130" y="417"/>
                    </a:cubicBezTo>
                    <a:cubicBezTo>
                      <a:pt x="136" y="417"/>
                      <a:pt x="139" y="416"/>
                      <a:pt x="139" y="412"/>
                    </a:cubicBezTo>
                    <a:cubicBezTo>
                      <a:pt x="139" y="408"/>
                      <a:pt x="138" y="407"/>
                      <a:pt x="131" y="407"/>
                    </a:cubicBezTo>
                    <a:cubicBezTo>
                      <a:pt x="123" y="407"/>
                      <a:pt x="123" y="407"/>
                      <a:pt x="123" y="407"/>
                    </a:cubicBezTo>
                    <a:cubicBezTo>
                      <a:pt x="107" y="407"/>
                      <a:pt x="102" y="400"/>
                      <a:pt x="102" y="391"/>
                    </a:cubicBezTo>
                    <a:cubicBezTo>
                      <a:pt x="102" y="384"/>
                      <a:pt x="105" y="371"/>
                      <a:pt x="110" y="358"/>
                    </a:cubicBezTo>
                    <a:cubicBezTo>
                      <a:pt x="139" y="281"/>
                      <a:pt x="139" y="281"/>
                      <a:pt x="139" y="281"/>
                    </a:cubicBezTo>
                    <a:cubicBezTo>
                      <a:pt x="140" y="278"/>
                      <a:pt x="141" y="277"/>
                      <a:pt x="144" y="277"/>
                    </a:cubicBezTo>
                    <a:cubicBezTo>
                      <a:pt x="263" y="277"/>
                      <a:pt x="263" y="277"/>
                      <a:pt x="263" y="277"/>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42" name="Freeform 16"/>
              <p:cNvSpPr>
                <a:spLocks noChangeAspect="1"/>
              </p:cNvSpPr>
              <p:nvPr userDrawn="1"/>
            </p:nvSpPr>
            <p:spPr bwMode="auto">
              <a:xfrm>
                <a:off x="4504" y="824"/>
                <a:ext cx="197" cy="286"/>
              </a:xfrm>
              <a:custGeom>
                <a:avLst/>
                <a:gdLst>
                  <a:gd name="T0" fmla="*/ 1 w 280"/>
                  <a:gd name="T1" fmla="*/ 1 h 406"/>
                  <a:gd name="T2" fmla="*/ 1 w 280"/>
                  <a:gd name="T3" fmla="*/ 1 h 406"/>
                  <a:gd name="T4" fmla="*/ 1 w 280"/>
                  <a:gd name="T5" fmla="*/ 1 h 406"/>
                  <a:gd name="T6" fmla="*/ 1 w 280"/>
                  <a:gd name="T7" fmla="*/ 1 h 406"/>
                  <a:gd name="T8" fmla="*/ 1 w 280"/>
                  <a:gd name="T9" fmla="*/ 1 h 406"/>
                  <a:gd name="T10" fmla="*/ 1 w 280"/>
                  <a:gd name="T11" fmla="*/ 1 h 406"/>
                  <a:gd name="T12" fmla="*/ 1 w 280"/>
                  <a:gd name="T13" fmla="*/ 1 h 406"/>
                  <a:gd name="T14" fmla="*/ 1 w 280"/>
                  <a:gd name="T15" fmla="*/ 1 h 406"/>
                  <a:gd name="T16" fmla="*/ 1 w 280"/>
                  <a:gd name="T17" fmla="*/ 1 h 406"/>
                  <a:gd name="T18" fmla="*/ 1 w 280"/>
                  <a:gd name="T19" fmla="*/ 1 h 406"/>
                  <a:gd name="T20" fmla="*/ 1 w 280"/>
                  <a:gd name="T21" fmla="*/ 1 h 406"/>
                  <a:gd name="T22" fmla="*/ 1 w 280"/>
                  <a:gd name="T23" fmla="*/ 1 h 406"/>
                  <a:gd name="T24" fmla="*/ 1 w 280"/>
                  <a:gd name="T25" fmla="*/ 1 h 406"/>
                  <a:gd name="T26" fmla="*/ 1 w 280"/>
                  <a:gd name="T27" fmla="*/ 1 h 406"/>
                  <a:gd name="T28" fmla="*/ 1 w 280"/>
                  <a:gd name="T29" fmla="*/ 1 h 406"/>
                  <a:gd name="T30" fmla="*/ 1 w 280"/>
                  <a:gd name="T31" fmla="*/ 1 h 406"/>
                  <a:gd name="T32" fmla="*/ 1 w 280"/>
                  <a:gd name="T33" fmla="*/ 1 h 406"/>
                  <a:gd name="T34" fmla="*/ 1 w 280"/>
                  <a:gd name="T35" fmla="*/ 1 h 406"/>
                  <a:gd name="T36" fmla="*/ 1 w 280"/>
                  <a:gd name="T37" fmla="*/ 1 h 406"/>
                  <a:gd name="T38" fmla="*/ 1 w 280"/>
                  <a:gd name="T39" fmla="*/ 1 h 406"/>
                  <a:gd name="T40" fmla="*/ 0 w 280"/>
                  <a:gd name="T41" fmla="*/ 1 h 406"/>
                  <a:gd name="T42" fmla="*/ 1 w 280"/>
                  <a:gd name="T43" fmla="*/ 0 h 406"/>
                  <a:gd name="T44" fmla="*/ 1 w 280"/>
                  <a:gd name="T45" fmla="*/ 1 h 406"/>
                  <a:gd name="T46" fmla="*/ 1 w 280"/>
                  <a:gd name="T47" fmla="*/ 0 h 406"/>
                  <a:gd name="T48" fmla="*/ 1 w 280"/>
                  <a:gd name="T49" fmla="*/ 1 h 406"/>
                  <a:gd name="T50" fmla="*/ 1 w 280"/>
                  <a:gd name="T51" fmla="*/ 1 h 406"/>
                  <a:gd name="T52" fmla="*/ 1 w 280"/>
                  <a:gd name="T53" fmla="*/ 1 h 406"/>
                  <a:gd name="T54" fmla="*/ 1 w 280"/>
                  <a:gd name="T55" fmla="*/ 1 h 406"/>
                  <a:gd name="T56" fmla="*/ 1 w 280"/>
                  <a:gd name="T57" fmla="*/ 1 h 406"/>
                  <a:gd name="T58" fmla="*/ 1 w 280"/>
                  <a:gd name="T59" fmla="*/ 1 h 40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0" h="406">
                    <a:moveTo>
                      <a:pt x="117" y="250"/>
                    </a:moveTo>
                    <a:cubicBezTo>
                      <a:pt x="117" y="318"/>
                      <a:pt x="117" y="355"/>
                      <a:pt x="129" y="365"/>
                    </a:cubicBezTo>
                    <a:cubicBezTo>
                      <a:pt x="138" y="373"/>
                      <a:pt x="152" y="377"/>
                      <a:pt x="193" y="377"/>
                    </a:cubicBezTo>
                    <a:cubicBezTo>
                      <a:pt x="222" y="377"/>
                      <a:pt x="243" y="376"/>
                      <a:pt x="256" y="361"/>
                    </a:cubicBezTo>
                    <a:cubicBezTo>
                      <a:pt x="262" y="355"/>
                      <a:pt x="269" y="340"/>
                      <a:pt x="270" y="329"/>
                    </a:cubicBezTo>
                    <a:cubicBezTo>
                      <a:pt x="270" y="324"/>
                      <a:pt x="272" y="321"/>
                      <a:pt x="276" y="321"/>
                    </a:cubicBezTo>
                    <a:cubicBezTo>
                      <a:pt x="280" y="321"/>
                      <a:pt x="280" y="324"/>
                      <a:pt x="280" y="330"/>
                    </a:cubicBezTo>
                    <a:cubicBezTo>
                      <a:pt x="280" y="336"/>
                      <a:pt x="276" y="377"/>
                      <a:pt x="272" y="392"/>
                    </a:cubicBezTo>
                    <a:cubicBezTo>
                      <a:pt x="269" y="404"/>
                      <a:pt x="266" y="406"/>
                      <a:pt x="238" y="406"/>
                    </a:cubicBezTo>
                    <a:cubicBezTo>
                      <a:pt x="161" y="406"/>
                      <a:pt x="126" y="403"/>
                      <a:pt x="82" y="403"/>
                    </a:cubicBezTo>
                    <a:cubicBezTo>
                      <a:pt x="70" y="403"/>
                      <a:pt x="36" y="405"/>
                      <a:pt x="15" y="405"/>
                    </a:cubicBezTo>
                    <a:cubicBezTo>
                      <a:pt x="8" y="405"/>
                      <a:pt x="4" y="403"/>
                      <a:pt x="4" y="400"/>
                    </a:cubicBezTo>
                    <a:cubicBezTo>
                      <a:pt x="4" y="397"/>
                      <a:pt x="6" y="395"/>
                      <a:pt x="13" y="395"/>
                    </a:cubicBezTo>
                    <a:cubicBezTo>
                      <a:pt x="21" y="395"/>
                      <a:pt x="27" y="394"/>
                      <a:pt x="32" y="393"/>
                    </a:cubicBezTo>
                    <a:cubicBezTo>
                      <a:pt x="43" y="391"/>
                      <a:pt x="46" y="379"/>
                      <a:pt x="48" y="364"/>
                    </a:cubicBezTo>
                    <a:cubicBezTo>
                      <a:pt x="50" y="341"/>
                      <a:pt x="50" y="299"/>
                      <a:pt x="50" y="250"/>
                    </a:cubicBezTo>
                    <a:cubicBezTo>
                      <a:pt x="50" y="155"/>
                      <a:pt x="50" y="155"/>
                      <a:pt x="50" y="155"/>
                    </a:cubicBezTo>
                    <a:cubicBezTo>
                      <a:pt x="50" y="74"/>
                      <a:pt x="50" y="59"/>
                      <a:pt x="49" y="42"/>
                    </a:cubicBezTo>
                    <a:cubicBezTo>
                      <a:pt x="48" y="24"/>
                      <a:pt x="44" y="15"/>
                      <a:pt x="26" y="11"/>
                    </a:cubicBezTo>
                    <a:cubicBezTo>
                      <a:pt x="22" y="10"/>
                      <a:pt x="16" y="10"/>
                      <a:pt x="9" y="10"/>
                    </a:cubicBezTo>
                    <a:cubicBezTo>
                      <a:pt x="3" y="10"/>
                      <a:pt x="0" y="9"/>
                      <a:pt x="0" y="5"/>
                    </a:cubicBezTo>
                    <a:cubicBezTo>
                      <a:pt x="0" y="1"/>
                      <a:pt x="3" y="0"/>
                      <a:pt x="11" y="0"/>
                    </a:cubicBezTo>
                    <a:cubicBezTo>
                      <a:pt x="36" y="0"/>
                      <a:pt x="70" y="2"/>
                      <a:pt x="85" y="2"/>
                    </a:cubicBezTo>
                    <a:cubicBezTo>
                      <a:pt x="98" y="2"/>
                      <a:pt x="137" y="0"/>
                      <a:pt x="157" y="0"/>
                    </a:cubicBezTo>
                    <a:cubicBezTo>
                      <a:pt x="165" y="0"/>
                      <a:pt x="169" y="1"/>
                      <a:pt x="169" y="5"/>
                    </a:cubicBezTo>
                    <a:cubicBezTo>
                      <a:pt x="169" y="9"/>
                      <a:pt x="166" y="10"/>
                      <a:pt x="159" y="10"/>
                    </a:cubicBezTo>
                    <a:cubicBezTo>
                      <a:pt x="153" y="10"/>
                      <a:pt x="145" y="10"/>
                      <a:pt x="138" y="11"/>
                    </a:cubicBezTo>
                    <a:cubicBezTo>
                      <a:pt x="124" y="14"/>
                      <a:pt x="119" y="23"/>
                      <a:pt x="118" y="42"/>
                    </a:cubicBezTo>
                    <a:cubicBezTo>
                      <a:pt x="117" y="59"/>
                      <a:pt x="117" y="74"/>
                      <a:pt x="117" y="155"/>
                    </a:cubicBezTo>
                    <a:cubicBezTo>
                      <a:pt x="117" y="250"/>
                      <a:pt x="117" y="250"/>
                      <a:pt x="117" y="250"/>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43" name="Freeform 17"/>
              <p:cNvSpPr>
                <a:spLocks noChangeAspect="1"/>
              </p:cNvSpPr>
              <p:nvPr userDrawn="1"/>
            </p:nvSpPr>
            <p:spPr bwMode="auto">
              <a:xfrm>
                <a:off x="4749" y="824"/>
                <a:ext cx="301" cy="290"/>
              </a:xfrm>
              <a:custGeom>
                <a:avLst/>
                <a:gdLst>
                  <a:gd name="T0" fmla="*/ 1 w 429"/>
                  <a:gd name="T1" fmla="*/ 1 h 412"/>
                  <a:gd name="T2" fmla="*/ 1 w 429"/>
                  <a:gd name="T3" fmla="*/ 1 h 412"/>
                  <a:gd name="T4" fmla="*/ 1 w 429"/>
                  <a:gd name="T5" fmla="*/ 1 h 412"/>
                  <a:gd name="T6" fmla="*/ 1 w 429"/>
                  <a:gd name="T7" fmla="*/ 1 h 412"/>
                  <a:gd name="T8" fmla="*/ 0 w 429"/>
                  <a:gd name="T9" fmla="*/ 1 h 412"/>
                  <a:gd name="T10" fmla="*/ 1 w 429"/>
                  <a:gd name="T11" fmla="*/ 0 h 412"/>
                  <a:gd name="T12" fmla="*/ 1 w 429"/>
                  <a:gd name="T13" fmla="*/ 1 h 412"/>
                  <a:gd name="T14" fmla="*/ 1 w 429"/>
                  <a:gd name="T15" fmla="*/ 0 h 412"/>
                  <a:gd name="T16" fmla="*/ 1 w 429"/>
                  <a:gd name="T17" fmla="*/ 1 h 412"/>
                  <a:gd name="T18" fmla="*/ 1 w 429"/>
                  <a:gd name="T19" fmla="*/ 1 h 412"/>
                  <a:gd name="T20" fmla="*/ 1 w 429"/>
                  <a:gd name="T21" fmla="*/ 1 h 412"/>
                  <a:gd name="T22" fmla="*/ 1 w 429"/>
                  <a:gd name="T23" fmla="*/ 1 h 412"/>
                  <a:gd name="T24" fmla="*/ 1 w 429"/>
                  <a:gd name="T25" fmla="*/ 1 h 412"/>
                  <a:gd name="T26" fmla="*/ 1 w 429"/>
                  <a:gd name="T27" fmla="*/ 1 h 412"/>
                  <a:gd name="T28" fmla="*/ 1 w 429"/>
                  <a:gd name="T29" fmla="*/ 1 h 412"/>
                  <a:gd name="T30" fmla="*/ 1 w 429"/>
                  <a:gd name="T31" fmla="*/ 1 h 412"/>
                  <a:gd name="T32" fmla="*/ 1 w 429"/>
                  <a:gd name="T33" fmla="*/ 1 h 412"/>
                  <a:gd name="T34" fmla="*/ 1 w 429"/>
                  <a:gd name="T35" fmla="*/ 1 h 412"/>
                  <a:gd name="T36" fmla="*/ 1 w 429"/>
                  <a:gd name="T37" fmla="*/ 1 h 412"/>
                  <a:gd name="T38" fmla="*/ 1 w 429"/>
                  <a:gd name="T39" fmla="*/ 1 h 412"/>
                  <a:gd name="T40" fmla="*/ 1 w 429"/>
                  <a:gd name="T41" fmla="*/ 1 h 412"/>
                  <a:gd name="T42" fmla="*/ 1 w 429"/>
                  <a:gd name="T43" fmla="*/ 1 h 412"/>
                  <a:gd name="T44" fmla="*/ 1 w 429"/>
                  <a:gd name="T45" fmla="*/ 1 h 412"/>
                  <a:gd name="T46" fmla="*/ 1 w 429"/>
                  <a:gd name="T47" fmla="*/ 0 h 412"/>
                  <a:gd name="T48" fmla="*/ 1 w 429"/>
                  <a:gd name="T49" fmla="*/ 1 h 412"/>
                  <a:gd name="T50" fmla="*/ 1 w 429"/>
                  <a:gd name="T51" fmla="*/ 0 h 412"/>
                  <a:gd name="T52" fmla="*/ 1 w 429"/>
                  <a:gd name="T53" fmla="*/ 1 h 412"/>
                  <a:gd name="T54" fmla="*/ 1 w 429"/>
                  <a:gd name="T55" fmla="*/ 1 h 412"/>
                  <a:gd name="T56" fmla="*/ 1 w 429"/>
                  <a:gd name="T57" fmla="*/ 1 h 412"/>
                  <a:gd name="T58" fmla="*/ 1 w 429"/>
                  <a:gd name="T59" fmla="*/ 1 h 412"/>
                  <a:gd name="T60" fmla="*/ 1 w 429"/>
                  <a:gd name="T61" fmla="*/ 1 h 412"/>
                  <a:gd name="T62" fmla="*/ 1 w 429"/>
                  <a:gd name="T63" fmla="*/ 1 h 412"/>
                  <a:gd name="T64" fmla="*/ 1 w 429"/>
                  <a:gd name="T65" fmla="*/ 1 h 412"/>
                  <a:gd name="T66" fmla="*/ 1 w 429"/>
                  <a:gd name="T67" fmla="*/ 1 h 412"/>
                  <a:gd name="T68" fmla="*/ 1 w 429"/>
                  <a:gd name="T69" fmla="*/ 1 h 412"/>
                  <a:gd name="T70" fmla="*/ 1 w 429"/>
                  <a:gd name="T71" fmla="*/ 1 h 412"/>
                  <a:gd name="T72" fmla="*/ 1 w 429"/>
                  <a:gd name="T73" fmla="*/ 1 h 4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9" h="412">
                    <a:moveTo>
                      <a:pt x="54" y="155"/>
                    </a:moveTo>
                    <a:cubicBezTo>
                      <a:pt x="54" y="74"/>
                      <a:pt x="54" y="59"/>
                      <a:pt x="53" y="42"/>
                    </a:cubicBezTo>
                    <a:cubicBezTo>
                      <a:pt x="52" y="24"/>
                      <a:pt x="48" y="15"/>
                      <a:pt x="30" y="11"/>
                    </a:cubicBezTo>
                    <a:cubicBezTo>
                      <a:pt x="26" y="10"/>
                      <a:pt x="17" y="10"/>
                      <a:pt x="9" y="10"/>
                    </a:cubicBezTo>
                    <a:cubicBezTo>
                      <a:pt x="3" y="10"/>
                      <a:pt x="0" y="9"/>
                      <a:pt x="0" y="5"/>
                    </a:cubicBezTo>
                    <a:cubicBezTo>
                      <a:pt x="0" y="1"/>
                      <a:pt x="4" y="0"/>
                      <a:pt x="12" y="0"/>
                    </a:cubicBezTo>
                    <a:cubicBezTo>
                      <a:pt x="40" y="0"/>
                      <a:pt x="74" y="2"/>
                      <a:pt x="90" y="2"/>
                    </a:cubicBezTo>
                    <a:cubicBezTo>
                      <a:pt x="103" y="2"/>
                      <a:pt x="137" y="0"/>
                      <a:pt x="156" y="0"/>
                    </a:cubicBezTo>
                    <a:cubicBezTo>
                      <a:pt x="164" y="0"/>
                      <a:pt x="168" y="1"/>
                      <a:pt x="168" y="5"/>
                    </a:cubicBezTo>
                    <a:cubicBezTo>
                      <a:pt x="168" y="9"/>
                      <a:pt x="165" y="10"/>
                      <a:pt x="159" y="10"/>
                    </a:cubicBezTo>
                    <a:cubicBezTo>
                      <a:pt x="153" y="10"/>
                      <a:pt x="150" y="10"/>
                      <a:pt x="144" y="11"/>
                    </a:cubicBezTo>
                    <a:cubicBezTo>
                      <a:pt x="129" y="14"/>
                      <a:pt x="125" y="23"/>
                      <a:pt x="124" y="42"/>
                    </a:cubicBezTo>
                    <a:cubicBezTo>
                      <a:pt x="123" y="59"/>
                      <a:pt x="123" y="74"/>
                      <a:pt x="123" y="155"/>
                    </a:cubicBezTo>
                    <a:cubicBezTo>
                      <a:pt x="123" y="230"/>
                      <a:pt x="123" y="230"/>
                      <a:pt x="123" y="230"/>
                    </a:cubicBezTo>
                    <a:cubicBezTo>
                      <a:pt x="123" y="308"/>
                      <a:pt x="138" y="341"/>
                      <a:pt x="165" y="362"/>
                    </a:cubicBezTo>
                    <a:cubicBezTo>
                      <a:pt x="189" y="382"/>
                      <a:pt x="213" y="384"/>
                      <a:pt x="231" y="384"/>
                    </a:cubicBezTo>
                    <a:cubicBezTo>
                      <a:pt x="255" y="384"/>
                      <a:pt x="284" y="377"/>
                      <a:pt x="305" y="355"/>
                    </a:cubicBezTo>
                    <a:cubicBezTo>
                      <a:pt x="335" y="326"/>
                      <a:pt x="336" y="277"/>
                      <a:pt x="336" y="222"/>
                    </a:cubicBezTo>
                    <a:cubicBezTo>
                      <a:pt x="336" y="155"/>
                      <a:pt x="336" y="155"/>
                      <a:pt x="336" y="155"/>
                    </a:cubicBezTo>
                    <a:cubicBezTo>
                      <a:pt x="336" y="74"/>
                      <a:pt x="336" y="59"/>
                      <a:pt x="335" y="42"/>
                    </a:cubicBezTo>
                    <a:cubicBezTo>
                      <a:pt x="334" y="24"/>
                      <a:pt x="330" y="15"/>
                      <a:pt x="312" y="11"/>
                    </a:cubicBezTo>
                    <a:cubicBezTo>
                      <a:pt x="308" y="10"/>
                      <a:pt x="299" y="10"/>
                      <a:pt x="293" y="10"/>
                    </a:cubicBezTo>
                    <a:cubicBezTo>
                      <a:pt x="287" y="10"/>
                      <a:pt x="284" y="9"/>
                      <a:pt x="284" y="5"/>
                    </a:cubicBezTo>
                    <a:cubicBezTo>
                      <a:pt x="284" y="1"/>
                      <a:pt x="288" y="0"/>
                      <a:pt x="295" y="0"/>
                    </a:cubicBezTo>
                    <a:cubicBezTo>
                      <a:pt x="323" y="0"/>
                      <a:pt x="356" y="2"/>
                      <a:pt x="357" y="2"/>
                    </a:cubicBezTo>
                    <a:cubicBezTo>
                      <a:pt x="363" y="2"/>
                      <a:pt x="397" y="0"/>
                      <a:pt x="418" y="0"/>
                    </a:cubicBezTo>
                    <a:cubicBezTo>
                      <a:pt x="425" y="0"/>
                      <a:pt x="429" y="1"/>
                      <a:pt x="429" y="5"/>
                    </a:cubicBezTo>
                    <a:cubicBezTo>
                      <a:pt x="429" y="9"/>
                      <a:pt x="426" y="10"/>
                      <a:pt x="419" y="10"/>
                    </a:cubicBezTo>
                    <a:cubicBezTo>
                      <a:pt x="414" y="10"/>
                      <a:pt x="410" y="10"/>
                      <a:pt x="404" y="11"/>
                    </a:cubicBezTo>
                    <a:cubicBezTo>
                      <a:pt x="389" y="14"/>
                      <a:pt x="385" y="23"/>
                      <a:pt x="384" y="42"/>
                    </a:cubicBezTo>
                    <a:cubicBezTo>
                      <a:pt x="383" y="59"/>
                      <a:pt x="383" y="74"/>
                      <a:pt x="383" y="155"/>
                    </a:cubicBezTo>
                    <a:cubicBezTo>
                      <a:pt x="383" y="213"/>
                      <a:pt x="383" y="213"/>
                      <a:pt x="383" y="213"/>
                    </a:cubicBezTo>
                    <a:cubicBezTo>
                      <a:pt x="383" y="272"/>
                      <a:pt x="377" y="335"/>
                      <a:pt x="332" y="374"/>
                    </a:cubicBezTo>
                    <a:cubicBezTo>
                      <a:pt x="294" y="406"/>
                      <a:pt x="256" y="412"/>
                      <a:pt x="221" y="412"/>
                    </a:cubicBezTo>
                    <a:cubicBezTo>
                      <a:pt x="192" y="412"/>
                      <a:pt x="141" y="411"/>
                      <a:pt x="102" y="375"/>
                    </a:cubicBezTo>
                    <a:cubicBezTo>
                      <a:pt x="75" y="351"/>
                      <a:pt x="54" y="311"/>
                      <a:pt x="54" y="234"/>
                    </a:cubicBezTo>
                    <a:cubicBezTo>
                      <a:pt x="54" y="155"/>
                      <a:pt x="54" y="155"/>
                      <a:pt x="54" y="155"/>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sp>
            <p:nvSpPr>
              <p:cNvPr id="44" name="Freeform 18"/>
              <p:cNvSpPr>
                <a:spLocks noChangeAspect="1"/>
              </p:cNvSpPr>
              <p:nvPr userDrawn="1"/>
            </p:nvSpPr>
            <p:spPr bwMode="auto">
              <a:xfrm>
                <a:off x="5116" y="822"/>
                <a:ext cx="191" cy="288"/>
              </a:xfrm>
              <a:custGeom>
                <a:avLst/>
                <a:gdLst>
                  <a:gd name="T0" fmla="*/ 1 w 271"/>
                  <a:gd name="T1" fmla="*/ 1 h 410"/>
                  <a:gd name="T2" fmla="*/ 1 w 271"/>
                  <a:gd name="T3" fmla="*/ 1 h 410"/>
                  <a:gd name="T4" fmla="*/ 1 w 271"/>
                  <a:gd name="T5" fmla="*/ 1 h 410"/>
                  <a:gd name="T6" fmla="*/ 1 w 271"/>
                  <a:gd name="T7" fmla="*/ 1 h 410"/>
                  <a:gd name="T8" fmla="*/ 0 w 271"/>
                  <a:gd name="T9" fmla="*/ 1 h 410"/>
                  <a:gd name="T10" fmla="*/ 1 w 271"/>
                  <a:gd name="T11" fmla="*/ 1 h 410"/>
                  <a:gd name="T12" fmla="*/ 1 w 271"/>
                  <a:gd name="T13" fmla="*/ 1 h 410"/>
                  <a:gd name="T14" fmla="*/ 1 w 271"/>
                  <a:gd name="T15" fmla="*/ 1 h 410"/>
                  <a:gd name="T16" fmla="*/ 1 w 271"/>
                  <a:gd name="T17" fmla="*/ 1 h 410"/>
                  <a:gd name="T18" fmla="*/ 1 w 271"/>
                  <a:gd name="T19" fmla="*/ 0 h 410"/>
                  <a:gd name="T20" fmla="*/ 1 w 271"/>
                  <a:gd name="T21" fmla="*/ 1 h 410"/>
                  <a:gd name="T22" fmla="*/ 1 w 271"/>
                  <a:gd name="T23" fmla="*/ 1 h 410"/>
                  <a:gd name="T24" fmla="*/ 1 w 271"/>
                  <a:gd name="T25" fmla="*/ 1 h 410"/>
                  <a:gd name="T26" fmla="*/ 1 w 271"/>
                  <a:gd name="T27" fmla="*/ 1 h 410"/>
                  <a:gd name="T28" fmla="*/ 1 w 271"/>
                  <a:gd name="T29" fmla="*/ 1 h 410"/>
                  <a:gd name="T30" fmla="*/ 1 w 271"/>
                  <a:gd name="T31" fmla="*/ 1 h 410"/>
                  <a:gd name="T32" fmla="*/ 1 w 271"/>
                  <a:gd name="T33" fmla="*/ 1 h 410"/>
                  <a:gd name="T34" fmla="*/ 1 w 271"/>
                  <a:gd name="T35" fmla="*/ 1 h 410"/>
                  <a:gd name="T36" fmla="*/ 1 w 271"/>
                  <a:gd name="T37" fmla="*/ 1 h 410"/>
                  <a:gd name="T38" fmla="*/ 1 w 271"/>
                  <a:gd name="T39" fmla="*/ 1 h 410"/>
                  <a:gd name="T40" fmla="*/ 1 w 271"/>
                  <a:gd name="T41" fmla="*/ 1 h 410"/>
                  <a:gd name="T42" fmla="*/ 1 w 271"/>
                  <a:gd name="T43" fmla="*/ 1 h 410"/>
                  <a:gd name="T44" fmla="*/ 1 w 271"/>
                  <a:gd name="T45" fmla="*/ 1 h 410"/>
                  <a:gd name="T46" fmla="*/ 1 w 271"/>
                  <a:gd name="T47" fmla="*/ 1 h 410"/>
                  <a:gd name="T48" fmla="*/ 1 w 271"/>
                  <a:gd name="T49" fmla="*/ 1 h 410"/>
                  <a:gd name="T50" fmla="*/ 1 w 271"/>
                  <a:gd name="T51" fmla="*/ 1 h 410"/>
                  <a:gd name="T52" fmla="*/ 1 w 271"/>
                  <a:gd name="T53" fmla="*/ 1 h 410"/>
                  <a:gd name="T54" fmla="*/ 1 w 271"/>
                  <a:gd name="T55" fmla="*/ 1 h 410"/>
                  <a:gd name="T56" fmla="*/ 1 w 271"/>
                  <a:gd name="T57" fmla="*/ 1 h 410"/>
                  <a:gd name="T58" fmla="*/ 1 w 271"/>
                  <a:gd name="T59" fmla="*/ 1 h 410"/>
                  <a:gd name="T60" fmla="*/ 1 w 271"/>
                  <a:gd name="T61" fmla="*/ 1 h 410"/>
                  <a:gd name="T62" fmla="*/ 1 w 271"/>
                  <a:gd name="T63" fmla="*/ 1 h 410"/>
                  <a:gd name="T64" fmla="*/ 1 w 271"/>
                  <a:gd name="T65" fmla="*/ 1 h 410"/>
                  <a:gd name="T66" fmla="*/ 1 w 271"/>
                  <a:gd name="T67" fmla="*/ 1 h 410"/>
                  <a:gd name="T68" fmla="*/ 1 w 271"/>
                  <a:gd name="T69" fmla="*/ 1 h 410"/>
                  <a:gd name="T70" fmla="*/ 1 w 271"/>
                  <a:gd name="T71" fmla="*/ 1 h 410"/>
                  <a:gd name="T72" fmla="*/ 1 w 271"/>
                  <a:gd name="T73" fmla="*/ 1 h 410"/>
                  <a:gd name="T74" fmla="*/ 1 w 271"/>
                  <a:gd name="T75" fmla="*/ 1 h 410"/>
                  <a:gd name="T76" fmla="*/ 1 w 271"/>
                  <a:gd name="T77" fmla="*/ 1 h 410"/>
                  <a:gd name="T78" fmla="*/ 1 w 271"/>
                  <a:gd name="T79" fmla="*/ 1 h 410"/>
                  <a:gd name="T80" fmla="*/ 1 w 271"/>
                  <a:gd name="T81" fmla="*/ 1 h 410"/>
                  <a:gd name="T82" fmla="*/ 1 w 271"/>
                  <a:gd name="T83" fmla="*/ 1 h 410"/>
                  <a:gd name="T84" fmla="*/ 1 w 271"/>
                  <a:gd name="T85" fmla="*/ 1 h 410"/>
                  <a:gd name="T86" fmla="*/ 1 w 271"/>
                  <a:gd name="T87" fmla="*/ 1 h 410"/>
                  <a:gd name="T88" fmla="*/ 1 w 271"/>
                  <a:gd name="T89" fmla="*/ 1 h 410"/>
                  <a:gd name="T90" fmla="*/ 1 w 271"/>
                  <a:gd name="T91" fmla="*/ 1 h 410"/>
                  <a:gd name="T92" fmla="*/ 1 w 271"/>
                  <a:gd name="T93" fmla="*/ 1 h 410"/>
                  <a:gd name="T94" fmla="*/ 1 w 271"/>
                  <a:gd name="T95" fmla="*/ 1 h 410"/>
                  <a:gd name="T96" fmla="*/ 1 w 271"/>
                  <a:gd name="T97" fmla="*/ 1 h 410"/>
                  <a:gd name="T98" fmla="*/ 1 w 271"/>
                  <a:gd name="T99" fmla="*/ 1 h 41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71" h="410">
                    <a:moveTo>
                      <a:pt x="54" y="159"/>
                    </a:moveTo>
                    <a:cubicBezTo>
                      <a:pt x="54" y="78"/>
                      <a:pt x="54" y="63"/>
                      <a:pt x="53" y="46"/>
                    </a:cubicBezTo>
                    <a:cubicBezTo>
                      <a:pt x="52" y="28"/>
                      <a:pt x="48" y="19"/>
                      <a:pt x="30" y="15"/>
                    </a:cubicBezTo>
                    <a:cubicBezTo>
                      <a:pt x="26" y="14"/>
                      <a:pt x="17" y="14"/>
                      <a:pt x="9" y="14"/>
                    </a:cubicBezTo>
                    <a:cubicBezTo>
                      <a:pt x="3" y="14"/>
                      <a:pt x="0" y="13"/>
                      <a:pt x="0" y="9"/>
                    </a:cubicBezTo>
                    <a:cubicBezTo>
                      <a:pt x="0" y="5"/>
                      <a:pt x="4" y="4"/>
                      <a:pt x="12" y="4"/>
                    </a:cubicBezTo>
                    <a:cubicBezTo>
                      <a:pt x="40" y="4"/>
                      <a:pt x="74" y="6"/>
                      <a:pt x="89" y="6"/>
                    </a:cubicBezTo>
                    <a:cubicBezTo>
                      <a:pt x="106" y="6"/>
                      <a:pt x="213" y="6"/>
                      <a:pt x="223" y="5"/>
                    </a:cubicBezTo>
                    <a:cubicBezTo>
                      <a:pt x="233" y="4"/>
                      <a:pt x="242" y="3"/>
                      <a:pt x="246" y="2"/>
                    </a:cubicBezTo>
                    <a:cubicBezTo>
                      <a:pt x="249" y="1"/>
                      <a:pt x="252" y="0"/>
                      <a:pt x="255" y="0"/>
                    </a:cubicBezTo>
                    <a:cubicBezTo>
                      <a:pt x="257" y="0"/>
                      <a:pt x="258" y="2"/>
                      <a:pt x="258" y="5"/>
                    </a:cubicBezTo>
                    <a:cubicBezTo>
                      <a:pt x="258" y="8"/>
                      <a:pt x="255" y="15"/>
                      <a:pt x="254" y="39"/>
                    </a:cubicBezTo>
                    <a:cubicBezTo>
                      <a:pt x="253" y="45"/>
                      <a:pt x="252" y="68"/>
                      <a:pt x="251" y="75"/>
                    </a:cubicBezTo>
                    <a:cubicBezTo>
                      <a:pt x="250" y="77"/>
                      <a:pt x="249" y="81"/>
                      <a:pt x="246" y="81"/>
                    </a:cubicBezTo>
                    <a:cubicBezTo>
                      <a:pt x="242" y="81"/>
                      <a:pt x="241" y="78"/>
                      <a:pt x="241" y="73"/>
                    </a:cubicBezTo>
                    <a:cubicBezTo>
                      <a:pt x="241" y="69"/>
                      <a:pt x="240" y="60"/>
                      <a:pt x="238" y="54"/>
                    </a:cubicBezTo>
                    <a:cubicBezTo>
                      <a:pt x="234" y="44"/>
                      <a:pt x="228" y="38"/>
                      <a:pt x="202" y="35"/>
                    </a:cubicBezTo>
                    <a:cubicBezTo>
                      <a:pt x="193" y="33"/>
                      <a:pt x="136" y="32"/>
                      <a:pt x="126" y="32"/>
                    </a:cubicBezTo>
                    <a:cubicBezTo>
                      <a:pt x="123" y="32"/>
                      <a:pt x="122" y="34"/>
                      <a:pt x="122" y="38"/>
                    </a:cubicBezTo>
                    <a:cubicBezTo>
                      <a:pt x="122" y="173"/>
                      <a:pt x="122" y="173"/>
                      <a:pt x="122" y="173"/>
                    </a:cubicBezTo>
                    <a:cubicBezTo>
                      <a:pt x="122" y="177"/>
                      <a:pt x="122" y="179"/>
                      <a:pt x="126" y="179"/>
                    </a:cubicBezTo>
                    <a:cubicBezTo>
                      <a:pt x="137" y="179"/>
                      <a:pt x="199" y="179"/>
                      <a:pt x="211" y="178"/>
                    </a:cubicBezTo>
                    <a:cubicBezTo>
                      <a:pt x="224" y="177"/>
                      <a:pt x="232" y="175"/>
                      <a:pt x="237" y="170"/>
                    </a:cubicBezTo>
                    <a:cubicBezTo>
                      <a:pt x="241" y="166"/>
                      <a:pt x="243" y="163"/>
                      <a:pt x="246" y="163"/>
                    </a:cubicBezTo>
                    <a:cubicBezTo>
                      <a:pt x="248" y="163"/>
                      <a:pt x="249" y="164"/>
                      <a:pt x="249" y="167"/>
                    </a:cubicBezTo>
                    <a:cubicBezTo>
                      <a:pt x="249" y="171"/>
                      <a:pt x="247" y="179"/>
                      <a:pt x="245" y="206"/>
                    </a:cubicBezTo>
                    <a:cubicBezTo>
                      <a:pt x="244" y="217"/>
                      <a:pt x="243" y="239"/>
                      <a:pt x="243" y="242"/>
                    </a:cubicBezTo>
                    <a:cubicBezTo>
                      <a:pt x="243" y="247"/>
                      <a:pt x="243" y="252"/>
                      <a:pt x="238" y="252"/>
                    </a:cubicBezTo>
                    <a:cubicBezTo>
                      <a:pt x="234" y="252"/>
                      <a:pt x="233" y="250"/>
                      <a:pt x="233" y="248"/>
                    </a:cubicBezTo>
                    <a:cubicBezTo>
                      <a:pt x="233" y="242"/>
                      <a:pt x="233" y="235"/>
                      <a:pt x="231" y="228"/>
                    </a:cubicBezTo>
                    <a:cubicBezTo>
                      <a:pt x="228" y="218"/>
                      <a:pt x="221" y="210"/>
                      <a:pt x="201" y="207"/>
                    </a:cubicBezTo>
                    <a:cubicBezTo>
                      <a:pt x="191" y="206"/>
                      <a:pt x="138" y="206"/>
                      <a:pt x="125" y="206"/>
                    </a:cubicBezTo>
                    <a:cubicBezTo>
                      <a:pt x="122" y="206"/>
                      <a:pt x="122" y="208"/>
                      <a:pt x="122" y="211"/>
                    </a:cubicBezTo>
                    <a:cubicBezTo>
                      <a:pt x="122" y="254"/>
                      <a:pt x="122" y="254"/>
                      <a:pt x="122" y="254"/>
                    </a:cubicBezTo>
                    <a:cubicBezTo>
                      <a:pt x="122" y="272"/>
                      <a:pt x="121" y="321"/>
                      <a:pt x="122" y="337"/>
                    </a:cubicBezTo>
                    <a:cubicBezTo>
                      <a:pt x="123" y="374"/>
                      <a:pt x="131" y="382"/>
                      <a:pt x="186" y="382"/>
                    </a:cubicBezTo>
                    <a:cubicBezTo>
                      <a:pt x="200" y="382"/>
                      <a:pt x="223" y="382"/>
                      <a:pt x="236" y="375"/>
                    </a:cubicBezTo>
                    <a:cubicBezTo>
                      <a:pt x="250" y="369"/>
                      <a:pt x="257" y="357"/>
                      <a:pt x="261" y="335"/>
                    </a:cubicBezTo>
                    <a:cubicBezTo>
                      <a:pt x="262" y="330"/>
                      <a:pt x="263" y="327"/>
                      <a:pt x="266" y="327"/>
                    </a:cubicBezTo>
                    <a:cubicBezTo>
                      <a:pt x="271" y="327"/>
                      <a:pt x="271" y="332"/>
                      <a:pt x="271" y="337"/>
                    </a:cubicBezTo>
                    <a:cubicBezTo>
                      <a:pt x="271" y="349"/>
                      <a:pt x="266" y="386"/>
                      <a:pt x="264" y="397"/>
                    </a:cubicBezTo>
                    <a:cubicBezTo>
                      <a:pt x="260" y="410"/>
                      <a:pt x="255" y="410"/>
                      <a:pt x="235" y="410"/>
                    </a:cubicBezTo>
                    <a:cubicBezTo>
                      <a:pt x="154" y="410"/>
                      <a:pt x="118" y="407"/>
                      <a:pt x="86" y="407"/>
                    </a:cubicBezTo>
                    <a:cubicBezTo>
                      <a:pt x="74" y="407"/>
                      <a:pt x="40" y="409"/>
                      <a:pt x="19" y="409"/>
                    </a:cubicBezTo>
                    <a:cubicBezTo>
                      <a:pt x="12" y="409"/>
                      <a:pt x="8" y="407"/>
                      <a:pt x="8" y="404"/>
                    </a:cubicBezTo>
                    <a:cubicBezTo>
                      <a:pt x="8" y="401"/>
                      <a:pt x="10" y="399"/>
                      <a:pt x="17" y="399"/>
                    </a:cubicBezTo>
                    <a:cubicBezTo>
                      <a:pt x="25" y="399"/>
                      <a:pt x="31" y="398"/>
                      <a:pt x="36" y="397"/>
                    </a:cubicBezTo>
                    <a:cubicBezTo>
                      <a:pt x="47" y="395"/>
                      <a:pt x="49" y="383"/>
                      <a:pt x="52" y="368"/>
                    </a:cubicBezTo>
                    <a:cubicBezTo>
                      <a:pt x="54" y="345"/>
                      <a:pt x="54" y="303"/>
                      <a:pt x="54" y="254"/>
                    </a:cubicBezTo>
                    <a:cubicBezTo>
                      <a:pt x="54" y="159"/>
                      <a:pt x="54" y="159"/>
                      <a:pt x="54" y="159"/>
                    </a:cubicBezTo>
                  </a:path>
                </a:pathLst>
              </a:custGeom>
              <a:solidFill>
                <a:srgbClr val="002B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63"/>
              </a:p>
            </p:txBody>
          </p:sp>
        </p:grpSp>
        <p:sp>
          <p:nvSpPr>
            <p:cNvPr id="9" name="Rectangle 19"/>
            <p:cNvSpPr>
              <a:spLocks noChangeArrowheads="1"/>
            </p:cNvSpPr>
            <p:nvPr userDrawn="1"/>
          </p:nvSpPr>
          <p:spPr bwMode="auto">
            <a:xfrm>
              <a:off x="5330" y="1009"/>
              <a:ext cx="408" cy="453"/>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0" name="Rectangle 20"/>
            <p:cNvSpPr>
              <a:spLocks noChangeArrowheads="1"/>
            </p:cNvSpPr>
            <p:nvPr userDrawn="1"/>
          </p:nvSpPr>
          <p:spPr bwMode="auto">
            <a:xfrm>
              <a:off x="5875" y="1054"/>
              <a:ext cx="182" cy="183"/>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1" name="Rectangle 21"/>
            <p:cNvSpPr>
              <a:spLocks noChangeArrowheads="1"/>
            </p:cNvSpPr>
            <p:nvPr userDrawn="1"/>
          </p:nvSpPr>
          <p:spPr bwMode="auto">
            <a:xfrm>
              <a:off x="5602" y="169"/>
              <a:ext cx="546" cy="546"/>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2" name="Rectangle 22"/>
            <p:cNvSpPr>
              <a:spLocks noChangeArrowheads="1"/>
            </p:cNvSpPr>
            <p:nvPr userDrawn="1"/>
          </p:nvSpPr>
          <p:spPr bwMode="auto">
            <a:xfrm flipH="1">
              <a:off x="4416" y="691"/>
              <a:ext cx="363" cy="3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3" name="Rectangle 23"/>
            <p:cNvSpPr>
              <a:spLocks noChangeArrowheads="1"/>
            </p:cNvSpPr>
            <p:nvPr userDrawn="1"/>
          </p:nvSpPr>
          <p:spPr bwMode="auto">
            <a:xfrm flipH="1">
              <a:off x="4869" y="1281"/>
              <a:ext cx="181" cy="1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4" name="Rectangle 24"/>
            <p:cNvSpPr>
              <a:spLocks noChangeArrowheads="1"/>
            </p:cNvSpPr>
            <p:nvPr userDrawn="1"/>
          </p:nvSpPr>
          <p:spPr bwMode="auto">
            <a:xfrm flipH="1">
              <a:off x="4060" y="646"/>
              <a:ext cx="136" cy="138"/>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5" name="Rectangle 25"/>
            <p:cNvSpPr>
              <a:spLocks noChangeArrowheads="1"/>
            </p:cNvSpPr>
            <p:nvPr userDrawn="1"/>
          </p:nvSpPr>
          <p:spPr bwMode="auto">
            <a:xfrm flipH="1">
              <a:off x="4324" y="237"/>
              <a:ext cx="182" cy="182"/>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6" name="Rectangle 26"/>
            <p:cNvSpPr>
              <a:spLocks noChangeArrowheads="1"/>
            </p:cNvSpPr>
            <p:nvPr userDrawn="1"/>
          </p:nvSpPr>
          <p:spPr bwMode="auto">
            <a:xfrm flipH="1">
              <a:off x="4370" y="1237"/>
              <a:ext cx="181" cy="183"/>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7" name="Rectangle 27"/>
            <p:cNvSpPr>
              <a:spLocks noChangeArrowheads="1"/>
            </p:cNvSpPr>
            <p:nvPr userDrawn="1"/>
          </p:nvSpPr>
          <p:spPr bwMode="auto">
            <a:xfrm>
              <a:off x="4687" y="1508"/>
              <a:ext cx="90" cy="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8" name="Rectangle 28"/>
            <p:cNvSpPr>
              <a:spLocks noChangeArrowheads="1"/>
            </p:cNvSpPr>
            <p:nvPr userDrawn="1"/>
          </p:nvSpPr>
          <p:spPr bwMode="auto">
            <a:xfrm>
              <a:off x="6055" y="1393"/>
              <a:ext cx="182" cy="253"/>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9" name="Rectangle 29"/>
            <p:cNvSpPr>
              <a:spLocks noChangeArrowheads="1"/>
            </p:cNvSpPr>
            <p:nvPr userDrawn="1"/>
          </p:nvSpPr>
          <p:spPr bwMode="auto">
            <a:xfrm>
              <a:off x="5330" y="465"/>
              <a:ext cx="90" cy="226"/>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20" name="Rectangle 30"/>
            <p:cNvSpPr>
              <a:spLocks noChangeArrowheads="1"/>
            </p:cNvSpPr>
            <p:nvPr userDrawn="1"/>
          </p:nvSpPr>
          <p:spPr bwMode="auto">
            <a:xfrm flipH="1">
              <a:off x="4877" y="305"/>
              <a:ext cx="317" cy="366"/>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21" name="Rectangle 31"/>
            <p:cNvSpPr>
              <a:spLocks noChangeArrowheads="1"/>
            </p:cNvSpPr>
            <p:nvPr userDrawn="1"/>
          </p:nvSpPr>
          <p:spPr bwMode="auto">
            <a:xfrm flipH="1">
              <a:off x="5420" y="1962"/>
              <a:ext cx="272" cy="272"/>
            </a:xfrm>
            <a:prstGeom prst="rect">
              <a:avLst/>
            </a:prstGeom>
            <a:noFill/>
            <a:ln w="9525">
              <a:solidFill>
                <a:srgbClr val="00543E"/>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664" tIns="42332" rIns="84664" bIns="42332"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algn="ctr" eaLnBrk="1" hangingPunct="1">
                <a:defRPr/>
              </a:pPr>
              <a:endParaRPr lang="ja-JP" altLang="ja-JP" sz="1056">
                <a:latin typeface="ＭＳ Ｐゴシック" panose="020B0600070205080204" pitchFamily="34" charset="-128"/>
                <a:cs typeface="Arial" panose="020B0604020202020204" pitchFamily="34" charset="0"/>
              </a:endParaRPr>
            </a:p>
          </p:txBody>
        </p:sp>
        <p:sp>
          <p:nvSpPr>
            <p:cNvPr id="22" name="Rectangle 32"/>
            <p:cNvSpPr>
              <a:spLocks noChangeArrowheads="1"/>
            </p:cNvSpPr>
            <p:nvPr userDrawn="1"/>
          </p:nvSpPr>
          <p:spPr bwMode="auto">
            <a:xfrm flipH="1">
              <a:off x="5919" y="2007"/>
              <a:ext cx="181" cy="181"/>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23" name="Rectangle 33"/>
            <p:cNvSpPr>
              <a:spLocks noChangeArrowheads="1"/>
            </p:cNvSpPr>
            <p:nvPr userDrawn="1"/>
          </p:nvSpPr>
          <p:spPr bwMode="auto">
            <a:xfrm flipH="1">
              <a:off x="5556" y="2371"/>
              <a:ext cx="272" cy="272"/>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24" name="Rectangle 34"/>
            <p:cNvSpPr>
              <a:spLocks noChangeArrowheads="1"/>
            </p:cNvSpPr>
            <p:nvPr userDrawn="1"/>
          </p:nvSpPr>
          <p:spPr bwMode="auto">
            <a:xfrm flipH="1">
              <a:off x="5829" y="2824"/>
              <a:ext cx="317" cy="317"/>
            </a:xfrm>
            <a:prstGeom prst="rect">
              <a:avLst/>
            </a:prstGeom>
            <a:noFill/>
            <a:ln w="9525" algn="ctr">
              <a:solidFill>
                <a:srgbClr val="00543E"/>
              </a:solidFill>
              <a:miter lim="800000"/>
              <a:headEnd/>
              <a:tailEnd/>
            </a:ln>
            <a:effectLst/>
            <a:extLst>
              <a:ext uri="{909E8E84-426E-40DD-AFC4-6F175D3DCCD1}">
                <a14:hiddenFill xmlns:a14="http://schemas.microsoft.com/office/drawing/2010/main">
                  <a:solidFill>
                    <a:srgbClr val="00543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25" name="Rectangle 35"/>
            <p:cNvSpPr>
              <a:spLocks noChangeArrowheads="1"/>
            </p:cNvSpPr>
            <p:nvPr userDrawn="1"/>
          </p:nvSpPr>
          <p:spPr bwMode="auto">
            <a:xfrm flipH="1">
              <a:off x="6146" y="2506"/>
              <a:ext cx="91" cy="136"/>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26" name="Rectangle 36"/>
            <p:cNvSpPr>
              <a:spLocks noChangeArrowheads="1"/>
            </p:cNvSpPr>
            <p:nvPr userDrawn="1"/>
          </p:nvSpPr>
          <p:spPr bwMode="auto">
            <a:xfrm flipH="1">
              <a:off x="5738" y="3277"/>
              <a:ext cx="91" cy="91"/>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27" name="Rectangle 37"/>
            <p:cNvSpPr>
              <a:spLocks noChangeArrowheads="1"/>
            </p:cNvSpPr>
            <p:nvPr userDrawn="1"/>
          </p:nvSpPr>
          <p:spPr bwMode="auto">
            <a:xfrm flipH="1">
              <a:off x="6146" y="3368"/>
              <a:ext cx="91" cy="227"/>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28" name="Rectangle 38"/>
            <p:cNvSpPr>
              <a:spLocks noChangeArrowheads="1"/>
            </p:cNvSpPr>
            <p:nvPr userDrawn="1"/>
          </p:nvSpPr>
          <p:spPr bwMode="auto">
            <a:xfrm flipH="1">
              <a:off x="6055" y="3730"/>
              <a:ext cx="91" cy="91"/>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29" name="Rectangle 39"/>
            <p:cNvSpPr>
              <a:spLocks noChangeArrowheads="1"/>
            </p:cNvSpPr>
            <p:nvPr userDrawn="1"/>
          </p:nvSpPr>
          <p:spPr bwMode="auto">
            <a:xfrm flipH="1">
              <a:off x="5738" y="3776"/>
              <a:ext cx="181" cy="181"/>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30" name="Rectangle 40"/>
            <p:cNvSpPr>
              <a:spLocks noChangeArrowheads="1"/>
            </p:cNvSpPr>
            <p:nvPr userDrawn="1"/>
          </p:nvSpPr>
          <p:spPr bwMode="auto">
            <a:xfrm flipH="1">
              <a:off x="5693" y="4229"/>
              <a:ext cx="91" cy="87"/>
            </a:xfrm>
            <a:prstGeom prst="rect">
              <a:avLst/>
            </a:prstGeom>
            <a:solidFill>
              <a:srgbClr val="00543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31" name="Rectangle 41"/>
            <p:cNvSpPr>
              <a:spLocks noChangeArrowheads="1"/>
            </p:cNvSpPr>
            <p:nvPr userDrawn="1"/>
          </p:nvSpPr>
          <p:spPr bwMode="auto">
            <a:xfrm flipH="1">
              <a:off x="5511" y="4003"/>
              <a:ext cx="136" cy="136"/>
            </a:xfrm>
            <a:prstGeom prst="rect">
              <a:avLst/>
            </a:prstGeom>
            <a:noFill/>
            <a:ln w="9525">
              <a:solidFill>
                <a:srgbClr val="00543E"/>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32" name="Rectangle 42"/>
            <p:cNvSpPr>
              <a:spLocks noChangeArrowheads="1"/>
            </p:cNvSpPr>
            <p:nvPr userDrawn="1"/>
          </p:nvSpPr>
          <p:spPr bwMode="auto">
            <a:xfrm>
              <a:off x="5182" y="1678"/>
              <a:ext cx="122" cy="113"/>
            </a:xfrm>
            <a:prstGeom prst="rect">
              <a:avLst/>
            </a:prstGeom>
            <a:solidFill>
              <a:srgbClr val="C6EE1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grpSp>
      <p:sp>
        <p:nvSpPr>
          <p:cNvPr id="1250347" name="Rectangle 43"/>
          <p:cNvSpPr>
            <a:spLocks noGrp="1" noChangeArrowheads="1"/>
          </p:cNvSpPr>
          <p:nvPr>
            <p:ph type="ctrTitle"/>
          </p:nvPr>
        </p:nvSpPr>
        <p:spPr>
          <a:xfrm>
            <a:off x="487362" y="1890509"/>
            <a:ext cx="7707312" cy="425655"/>
          </a:xfrm>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002B1E"/>
                  </a:outerShdw>
                </a:effectLst>
              </a14:hiddenEffects>
            </a:ext>
          </a:extLst>
        </p:spPr>
        <p:txBody>
          <a:bodyPr lIns="0" rIns="0" bIns="49999"/>
          <a:lstStyle>
            <a:lvl1pPr>
              <a:defRPr sz="2438" b="0">
                <a:solidFill>
                  <a:schemeClr val="tx1"/>
                </a:solidFill>
              </a:defRPr>
            </a:lvl1pPr>
          </a:lstStyle>
          <a:p>
            <a:pPr lvl="0"/>
            <a:r>
              <a:rPr lang="ja-JP" altLang="en-US" noProof="0"/>
              <a:t>タイトル</a:t>
            </a:r>
          </a:p>
        </p:txBody>
      </p:sp>
      <p:sp>
        <p:nvSpPr>
          <p:cNvPr id="1250348" name="Rectangle 44"/>
          <p:cNvSpPr>
            <a:spLocks noGrp="1" noChangeArrowheads="1"/>
          </p:cNvSpPr>
          <p:nvPr>
            <p:ph type="subTitle" sz="quarter" idx="1"/>
          </p:nvPr>
        </p:nvSpPr>
        <p:spPr>
          <a:xfrm>
            <a:off x="1485900" y="3886200"/>
            <a:ext cx="6934200" cy="1752600"/>
          </a:xfrm>
        </p:spPr>
        <p:txBody>
          <a:bodyPr lIns="91440" tIns="45720" rIns="91440" bIns="45720"/>
          <a:lstStyle>
            <a:lvl1pPr algn="just">
              <a:buFont typeface="Wingdings" pitchFamily="2" charset="2"/>
              <a:buChar char="n"/>
              <a:defRPr sz="1625"/>
            </a:lvl1pPr>
          </a:lstStyle>
          <a:p>
            <a:pPr lvl="0"/>
            <a:r>
              <a:rPr lang="ja-JP" altLang="en-US" noProof="0"/>
              <a:t>サブタイトル</a:t>
            </a:r>
          </a:p>
        </p:txBody>
      </p:sp>
      <p:sp>
        <p:nvSpPr>
          <p:cNvPr id="46" name="Date Placeholder 1"/>
          <p:cNvSpPr>
            <a:spLocks noGrp="1"/>
          </p:cNvSpPr>
          <p:nvPr>
            <p:ph type="dt" sz="half" idx="10"/>
          </p:nvPr>
        </p:nvSpPr>
        <p:spPr/>
        <p:txBody>
          <a:bodyPr/>
          <a:lstStyle>
            <a:lvl1pPr>
              <a:defRPr/>
            </a:lvl1pPr>
          </a:lstStyle>
          <a:p>
            <a:fld id="{4B1CBD97-A202-4D92-AB32-B0EEAF306267}" type="datetime1">
              <a:rPr lang="en-US" smtClean="0"/>
              <a:t>5/27/2024</a:t>
            </a:fld>
            <a:endParaRPr lang="en-US"/>
          </a:p>
        </p:txBody>
      </p:sp>
      <p:sp>
        <p:nvSpPr>
          <p:cNvPr id="47" name="Slide Number Placeholder 2"/>
          <p:cNvSpPr>
            <a:spLocks noGrp="1"/>
          </p:cNvSpPr>
          <p:nvPr>
            <p:ph type="sldNum" sz="quarter" idx="11"/>
          </p:nvPr>
        </p:nvSpPr>
        <p:spPr/>
        <p:txBody>
          <a:bodyPr/>
          <a:lstStyle>
            <a:lvl1pPr>
              <a:defRPr/>
            </a:lvl1pPr>
          </a:lstStyle>
          <a:p>
            <a:fld id="{439F3EBF-7677-7C47-BEC3-90864436CFF8}" type="slidenum">
              <a:rPr lang="en-US" smtClean="0"/>
              <a:t>‹#›</a:t>
            </a:fld>
            <a:endParaRPr lang="en-US"/>
          </a:p>
        </p:txBody>
      </p:sp>
      <p:pic>
        <p:nvPicPr>
          <p:cNvPr id="48" name="Picture 343" descr="_1_0E8C42000E8C27D0000DE8B448258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44" y="5811255"/>
            <a:ext cx="2386998" cy="70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20421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1"/>
            </p:custDataLst>
            <p:extLst>
              <p:ext uri="{D42A27DB-BD31-4B8C-83A1-F6EECF244321}">
                <p14:modId xmlns:p14="http://schemas.microsoft.com/office/powerpoint/2010/main" val="3379083785"/>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 y="1590"/>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6"/>
          <p:cNvGrpSpPr>
            <a:grpSpLocks/>
          </p:cNvGrpSpPr>
          <p:nvPr/>
        </p:nvGrpSpPr>
        <p:grpSpPr bwMode="auto">
          <a:xfrm>
            <a:off x="342900" y="476252"/>
            <a:ext cx="9220200" cy="409575"/>
            <a:chOff x="215" y="323"/>
            <a:chExt cx="5807" cy="277"/>
          </a:xfrm>
        </p:grpSpPr>
        <p:grpSp>
          <p:nvGrpSpPr>
            <p:cNvPr id="6" name="Group 7"/>
            <p:cNvGrpSpPr>
              <a:grpSpLocks/>
            </p:cNvGrpSpPr>
            <p:nvPr userDrawn="1"/>
          </p:nvGrpSpPr>
          <p:grpSpPr bwMode="auto">
            <a:xfrm>
              <a:off x="215" y="555"/>
              <a:ext cx="5807" cy="45"/>
              <a:chOff x="306" y="2325"/>
              <a:chExt cx="5580" cy="363"/>
            </a:xfrm>
          </p:grpSpPr>
          <p:sp>
            <p:nvSpPr>
              <p:cNvPr id="9" name="Rectangle 19"/>
              <p:cNvSpPr>
                <a:spLocks noChangeArrowheads="1"/>
              </p:cNvSpPr>
              <p:nvPr userDrawn="1"/>
            </p:nvSpPr>
            <p:spPr bwMode="auto">
              <a:xfrm>
                <a:off x="306" y="2324"/>
                <a:ext cx="5580" cy="268"/>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0" name="Rectangle 20"/>
              <p:cNvSpPr>
                <a:spLocks noChangeArrowheads="1"/>
              </p:cNvSpPr>
              <p:nvPr userDrawn="1"/>
            </p:nvSpPr>
            <p:spPr bwMode="auto">
              <a:xfrm>
                <a:off x="306" y="2593"/>
                <a:ext cx="5580" cy="95"/>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grpSp>
        <p:sp>
          <p:nvSpPr>
            <p:cNvPr id="7" name="Rectangle 10"/>
            <p:cNvSpPr>
              <a:spLocks noChangeArrowheads="1"/>
            </p:cNvSpPr>
            <p:nvPr userDrawn="1"/>
          </p:nvSpPr>
          <p:spPr bwMode="auto">
            <a:xfrm>
              <a:off x="215" y="439"/>
              <a:ext cx="90" cy="91"/>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8" name="Rectangle 11"/>
            <p:cNvSpPr>
              <a:spLocks noChangeArrowheads="1"/>
            </p:cNvSpPr>
            <p:nvPr userDrawn="1"/>
          </p:nvSpPr>
          <p:spPr bwMode="auto">
            <a:xfrm>
              <a:off x="215" y="323"/>
              <a:ext cx="90" cy="91"/>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grpSp>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2" name="Rectangle 4"/>
          <p:cNvSpPr>
            <a:spLocks noGrp="1" noChangeArrowheads="1"/>
          </p:cNvSpPr>
          <p:nvPr>
            <p:ph type="dt" sz="half" idx="10"/>
          </p:nvPr>
        </p:nvSpPr>
        <p:spPr/>
        <p:txBody>
          <a:bodyPr/>
          <a:lstStyle>
            <a:lvl1pPr>
              <a:defRPr/>
            </a:lvl1pPr>
          </a:lstStyle>
          <a:p>
            <a:fld id="{4B1CBD97-A202-4D92-AB32-B0EEAF306267}" type="datetime1">
              <a:rPr lang="en-US" smtClean="0"/>
              <a:t>5/27/2024</a:t>
            </a:fld>
            <a:endParaRPr lang="en-US"/>
          </a:p>
        </p:txBody>
      </p:sp>
      <p:sp>
        <p:nvSpPr>
          <p:cNvPr id="13" name="Slide Number Placeholder 12"/>
          <p:cNvSpPr>
            <a:spLocks noGrp="1" noChangeArrowheads="1"/>
          </p:cNvSpPr>
          <p:nvPr>
            <p:ph type="sldNum" sz="quarter" idx="11"/>
          </p:nvPr>
        </p:nvSpPr>
        <p:spPr>
          <a:xfrm>
            <a:off x="9653192" y="6515102"/>
            <a:ext cx="205184" cy="200055"/>
          </a:xfrm>
        </p:spPr>
        <p:txBody>
          <a:bodyPr/>
          <a:lstStyle>
            <a:lvl1pPr>
              <a:defRPr/>
            </a:lvl1pPr>
          </a:lstStyle>
          <a:p>
            <a:fld id="{439F3EBF-7677-7C47-BEC3-90864436CFF8}" type="slidenum">
              <a:rPr lang="en-US" smtClean="0"/>
              <a:t>‹#›</a:t>
            </a:fld>
            <a:endParaRPr lang="en-US"/>
          </a:p>
        </p:txBody>
      </p:sp>
      <p:pic>
        <p:nvPicPr>
          <p:cNvPr id="14" name="Picture 343" descr="_1_0E8C42000E8C27D0000DE8B4482583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202" y="83196"/>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67142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6"/>
            <a:ext cx="8420100" cy="500137"/>
          </a:xfrm>
        </p:spPr>
        <p:txBody>
          <a:bodyPr anchor="t"/>
          <a:lstStyle>
            <a:lvl1pPr algn="l">
              <a:defRPr sz="325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82638" y="2906713"/>
            <a:ext cx="8420100" cy="1500187"/>
          </a:xfrm>
        </p:spPr>
        <p:txBody>
          <a:bodyPr anchor="b"/>
          <a:lstStyle>
            <a:lvl1pPr marL="0" indent="0">
              <a:buNone/>
              <a:defRPr sz="1625"/>
            </a:lvl1pPr>
            <a:lvl2pPr marL="371475" indent="0">
              <a:buNone/>
              <a:defRPr sz="1463"/>
            </a:lvl2pPr>
            <a:lvl3pPr marL="742950" indent="0">
              <a:buNone/>
              <a:defRPr sz="1300"/>
            </a:lvl3pPr>
            <a:lvl4pPr marL="1114425" indent="0">
              <a:buNone/>
              <a:defRPr sz="1138"/>
            </a:lvl4pPr>
            <a:lvl5pPr marL="1485900" indent="0">
              <a:buNone/>
              <a:defRPr sz="1138"/>
            </a:lvl5pPr>
            <a:lvl6pPr marL="1857375" indent="0">
              <a:buNone/>
              <a:defRPr sz="1138"/>
            </a:lvl6pPr>
            <a:lvl7pPr marL="2228850" indent="0">
              <a:buNone/>
              <a:defRPr sz="1138"/>
            </a:lvl7pPr>
            <a:lvl8pPr marL="2600325" indent="0">
              <a:buNone/>
              <a:defRPr sz="1138"/>
            </a:lvl8pPr>
            <a:lvl9pPr marL="2971800" indent="0">
              <a:buNone/>
              <a:defRPr sz="1138"/>
            </a:lvl9pPr>
          </a:lstStyle>
          <a:p>
            <a:pPr lvl="0"/>
            <a:r>
              <a:rPr lang="ja-JP" altLang="en-US"/>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fld id="{4B1CBD97-A202-4D92-AB32-B0EEAF306267}" type="datetime1">
              <a:rPr lang="en-US" smtClean="0"/>
              <a:t>5/27/2024</a:t>
            </a:fld>
            <a:endParaRPr lang="en-US"/>
          </a:p>
        </p:txBody>
      </p:sp>
      <p:sp>
        <p:nvSpPr>
          <p:cNvPr id="5" name="Rectangle 12"/>
          <p:cNvSpPr>
            <a:spLocks noGrp="1" noChangeArrowheads="1"/>
          </p:cNvSpPr>
          <p:nvPr>
            <p:ph type="sldNum" sz="quarter" idx="11"/>
          </p:nvPr>
        </p:nvSpPr>
        <p:spPr>
          <a:ln/>
        </p:spPr>
        <p:txBody>
          <a:bodyPr/>
          <a:lstStyle>
            <a:lvl1pPr>
              <a:defRPr/>
            </a:lvl1pPr>
          </a:lstStyle>
          <a:p>
            <a:fld id="{439F3EBF-7677-7C47-BEC3-90864436CFF8}" type="slidenum">
              <a:rPr lang="en-US" smtClean="0"/>
              <a:t>‹#›</a:t>
            </a:fld>
            <a:endParaRPr lang="en-US"/>
          </a:p>
        </p:txBody>
      </p:sp>
      <p:pic>
        <p:nvPicPr>
          <p:cNvPr id="6" name="Picture 343" descr="_1_0E8C42000E8C27D0000DE8B448258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202" y="83196"/>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69511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3779155838"/>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name="think-cell Slide" r:id="rId3" imgW="530" imgH="531" progId="TCLayout.ActiveDocument.1">
                  <p:embed/>
                </p:oleObj>
              </mc:Choice>
              <mc:Fallback>
                <p:oleObj name="think-cell Slide" r:id="rId3" imgW="530" imgH="531" progId="TCLayout.ActiveDocument.1">
                  <p:embed/>
                  <p:pic>
                    <p:nvPicPr>
                      <p:cNvPr id="8" name="Object 7" hidden="1"/>
                      <p:cNvPicPr/>
                      <p:nvPr/>
                    </p:nvPicPr>
                    <p:blipFill>
                      <a:blip r:embed="rId4"/>
                      <a:stretch>
                        <a:fillRect/>
                      </a:stretch>
                    </p:blipFill>
                    <p:spPr>
                      <a:xfrm>
                        <a:off x="1589" y="1590"/>
                        <a:ext cx="1587" cy="1587"/>
                      </a:xfrm>
                      <a:prstGeom prst="rect">
                        <a:avLst/>
                      </a:prstGeom>
                    </p:spPr>
                  </p:pic>
                </p:oleObj>
              </mc:Fallback>
            </mc:AlternateContent>
          </a:graphicData>
        </a:graphic>
      </p:graphicFrame>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50844" y="885825"/>
            <a:ext cx="4529137" cy="5354638"/>
          </a:xfrm>
        </p:spPr>
        <p:txBody>
          <a:bodyPr/>
          <a:lstStyle>
            <a:lvl1pPr>
              <a:defRPr sz="2275"/>
            </a:lvl1pPr>
            <a:lvl2pPr>
              <a:defRPr sz="1950"/>
            </a:lvl2pPr>
            <a:lvl3pPr>
              <a:defRPr sz="1625"/>
            </a:lvl3pPr>
            <a:lvl4pPr>
              <a:defRPr sz="1463"/>
            </a:lvl4pPr>
            <a:lvl5pPr>
              <a:defRPr sz="1463"/>
            </a:lvl5pPr>
            <a:lvl6pPr>
              <a:defRPr sz="1463"/>
            </a:lvl6pPr>
            <a:lvl7pPr>
              <a:defRPr sz="1463"/>
            </a:lvl7pPr>
            <a:lvl8pPr>
              <a:defRPr sz="1463"/>
            </a:lvl8pPr>
            <a:lvl9pPr>
              <a:defRPr sz="146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5032377" y="885825"/>
            <a:ext cx="4530725" cy="5354638"/>
          </a:xfrm>
        </p:spPr>
        <p:txBody>
          <a:bodyPr/>
          <a:lstStyle>
            <a:lvl1pPr>
              <a:defRPr sz="2275"/>
            </a:lvl1pPr>
            <a:lvl2pPr>
              <a:defRPr sz="1950"/>
            </a:lvl2pPr>
            <a:lvl3pPr>
              <a:defRPr sz="1625"/>
            </a:lvl3pPr>
            <a:lvl4pPr>
              <a:defRPr sz="1463"/>
            </a:lvl4pPr>
            <a:lvl5pPr>
              <a:defRPr sz="1463"/>
            </a:lvl5pPr>
            <a:lvl6pPr>
              <a:defRPr sz="1463"/>
            </a:lvl6pPr>
            <a:lvl7pPr>
              <a:defRPr sz="1463"/>
            </a:lvl7pPr>
            <a:lvl8pPr>
              <a:defRPr sz="1463"/>
            </a:lvl8pPr>
            <a:lvl9pPr>
              <a:defRPr sz="1463"/>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fld id="{4B1CBD97-A202-4D92-AB32-B0EEAF306267}" type="datetime1">
              <a:rPr lang="en-US" smtClean="0"/>
              <a:t>5/27/2024</a:t>
            </a:fld>
            <a:endParaRPr lang="en-US"/>
          </a:p>
        </p:txBody>
      </p:sp>
      <p:sp>
        <p:nvSpPr>
          <p:cNvPr id="6" name="Rectangle 12"/>
          <p:cNvSpPr>
            <a:spLocks noGrp="1" noChangeArrowheads="1"/>
          </p:cNvSpPr>
          <p:nvPr>
            <p:ph type="sldNum" sz="quarter" idx="11"/>
          </p:nvPr>
        </p:nvSpPr>
        <p:spPr>
          <a:ln/>
        </p:spPr>
        <p:txBody>
          <a:bodyPr/>
          <a:lstStyle>
            <a:lvl1pPr>
              <a:defRPr/>
            </a:lvl1pPr>
          </a:lstStyle>
          <a:p>
            <a:fld id="{439F3EBF-7677-7C47-BEC3-90864436CFF8}" type="slidenum">
              <a:rPr lang="en-US" smtClean="0"/>
              <a:t>‹#›</a:t>
            </a:fld>
            <a:endParaRPr lang="en-US"/>
          </a:p>
        </p:txBody>
      </p:sp>
      <p:pic>
        <p:nvPicPr>
          <p:cNvPr id="7" name="Picture 343" descr="_1_0E8C42000E8C27D0000DE8B4482583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202" y="83196"/>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6256386"/>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1142498"/>
            <a:ext cx="8915400" cy="27514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95300" y="1535113"/>
            <a:ext cx="4376738" cy="63976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95300" y="2174875"/>
            <a:ext cx="4376738" cy="3951288"/>
          </a:xfrm>
        </p:spPr>
        <p:txBody>
          <a:bodyPr/>
          <a:lstStyle>
            <a:lvl1pPr>
              <a:defRPr sz="1950"/>
            </a:lvl1pPr>
            <a:lvl2pPr>
              <a:defRPr sz="1625"/>
            </a:lvl2pPr>
            <a:lvl3pPr>
              <a:defRPr sz="1463"/>
            </a:lvl3pPr>
            <a:lvl4pPr>
              <a:defRPr sz="1300"/>
            </a:lvl4pPr>
            <a:lvl5pPr>
              <a:defRPr sz="1300"/>
            </a:lvl5pPr>
            <a:lvl6pPr>
              <a:defRPr sz="1300"/>
            </a:lvl6pPr>
            <a:lvl7pPr>
              <a:defRPr sz="1300"/>
            </a:lvl7pPr>
            <a:lvl8pPr>
              <a:defRPr sz="1300"/>
            </a:lvl8pPr>
            <a:lvl9pPr>
              <a:defRPr sz="13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5032389" y="1535113"/>
            <a:ext cx="4378325" cy="63976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5032389" y="2174875"/>
            <a:ext cx="4378325" cy="3951288"/>
          </a:xfrm>
        </p:spPr>
        <p:txBody>
          <a:bodyPr/>
          <a:lstStyle>
            <a:lvl1pPr>
              <a:defRPr sz="1950"/>
            </a:lvl1pPr>
            <a:lvl2pPr>
              <a:defRPr sz="1625"/>
            </a:lvl2pPr>
            <a:lvl3pPr>
              <a:defRPr sz="1463"/>
            </a:lvl3pPr>
            <a:lvl4pPr>
              <a:defRPr sz="1300"/>
            </a:lvl4pPr>
            <a:lvl5pPr>
              <a:defRPr sz="1300"/>
            </a:lvl5pPr>
            <a:lvl6pPr>
              <a:defRPr sz="1300"/>
            </a:lvl6pPr>
            <a:lvl7pPr>
              <a:defRPr sz="1300"/>
            </a:lvl7pPr>
            <a:lvl8pPr>
              <a:defRPr sz="1300"/>
            </a:lvl8pPr>
            <a:lvl9pPr>
              <a:defRPr sz="13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fld id="{4B1CBD97-A202-4D92-AB32-B0EEAF306267}" type="datetime1">
              <a:rPr lang="en-US" smtClean="0"/>
              <a:t>5/27/2024</a:t>
            </a:fld>
            <a:endParaRPr lang="en-US"/>
          </a:p>
        </p:txBody>
      </p:sp>
      <p:sp>
        <p:nvSpPr>
          <p:cNvPr id="8" name="Rectangle 12"/>
          <p:cNvSpPr>
            <a:spLocks noGrp="1" noChangeArrowheads="1"/>
          </p:cNvSpPr>
          <p:nvPr>
            <p:ph type="sldNum" sz="quarter" idx="11"/>
          </p:nvPr>
        </p:nvSpPr>
        <p:spPr>
          <a:ln/>
        </p:spPr>
        <p:txBody>
          <a:bodyPr/>
          <a:lstStyle>
            <a:lvl1pPr>
              <a:defRPr/>
            </a:lvl1pPr>
          </a:lstStyle>
          <a:p>
            <a:fld id="{439F3EBF-7677-7C47-BEC3-90864436CFF8}" type="slidenum">
              <a:rPr lang="en-US" smtClean="0"/>
              <a:t>‹#›</a:t>
            </a:fld>
            <a:endParaRPr lang="en-US"/>
          </a:p>
        </p:txBody>
      </p:sp>
      <p:pic>
        <p:nvPicPr>
          <p:cNvPr id="9" name="Picture 343" descr="_1_0E8C42000E8C27D0000DE8B448258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202" y="83196"/>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606503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4247867773"/>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name="think-cell Slide" r:id="rId3" imgW="530" imgH="531" progId="TCLayout.ActiveDocument.1">
                  <p:embed/>
                </p:oleObj>
              </mc:Choice>
              <mc:Fallback>
                <p:oleObj name="think-cell Slide" r:id="rId3" imgW="530" imgH="531" progId="TCLayout.ActiveDocument.1">
                  <p:embed/>
                  <p:pic>
                    <p:nvPicPr>
                      <p:cNvPr id="5" name="Object 4" hidden="1"/>
                      <p:cNvPicPr/>
                      <p:nvPr/>
                    </p:nvPicPr>
                    <p:blipFill>
                      <a:blip r:embed="rId4"/>
                      <a:stretch>
                        <a:fillRect/>
                      </a:stretch>
                    </p:blipFill>
                    <p:spPr>
                      <a:xfrm>
                        <a:off x="1589" y="1590"/>
                        <a:ext cx="1587" cy="1587"/>
                      </a:xfrm>
                      <a:prstGeom prst="rect">
                        <a:avLst/>
                      </a:prstGeom>
                    </p:spPr>
                  </p:pic>
                </p:oleObj>
              </mc:Fallback>
            </mc:AlternateContent>
          </a:graphicData>
        </a:graphic>
      </p:graphicFrame>
      <p:sp>
        <p:nvSpPr>
          <p:cNvPr id="2" name="Rectangle 4"/>
          <p:cNvSpPr>
            <a:spLocks noGrp="1" noChangeArrowheads="1"/>
          </p:cNvSpPr>
          <p:nvPr>
            <p:ph type="dt" sz="half" idx="10"/>
          </p:nvPr>
        </p:nvSpPr>
        <p:spPr>
          <a:ln/>
        </p:spPr>
        <p:txBody>
          <a:bodyPr/>
          <a:lstStyle>
            <a:lvl1pPr>
              <a:defRPr/>
            </a:lvl1pPr>
          </a:lstStyle>
          <a:p>
            <a:fld id="{4B1CBD97-A202-4D92-AB32-B0EEAF306267}" type="datetime1">
              <a:rPr lang="en-US" smtClean="0"/>
              <a:t>5/27/2024</a:t>
            </a:fld>
            <a:endParaRPr lang="en-US"/>
          </a:p>
        </p:txBody>
      </p:sp>
      <p:pic>
        <p:nvPicPr>
          <p:cNvPr id="4" name="Picture 343" descr="_1_0E8C42000E8C27D0000DE8B4482583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202" y="83196"/>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578603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558809" y="482099"/>
            <a:ext cx="9004301" cy="275140"/>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350838" y="885825"/>
            <a:ext cx="9212262" cy="5354638"/>
          </a:xfrm>
        </p:spPr>
        <p:txBody>
          <a:bodyPr/>
          <a:lstStyle/>
          <a:p>
            <a:pPr lvl="0"/>
            <a:endParaRPr lang="ja-JP" altLang="en-US" noProof="0"/>
          </a:p>
        </p:txBody>
      </p:sp>
    </p:spTree>
    <p:extLst>
      <p:ext uri="{BB962C8B-B14F-4D97-AF65-F5344CB8AC3E}">
        <p14:creationId xmlns:p14="http://schemas.microsoft.com/office/powerpoint/2010/main" val="404143947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724" y="1593"/>
          <a:ext cx="1719"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 y="1593"/>
                        <a:ext cx="171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Working Draft Text" hidden="1"/>
          <p:cNvSpPr txBox="1">
            <a:spLocks noChangeArrowheads="1"/>
          </p:cNvSpPr>
          <p:nvPr/>
        </p:nvSpPr>
        <p:spPr bwMode="auto">
          <a:xfrm>
            <a:off x="568346" y="349868"/>
            <a:ext cx="679673" cy="11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731" b="1">
                <a:solidFill>
                  <a:srgbClr val="FFFFFF"/>
                </a:solidFill>
                <a:latin typeface="Calibri"/>
              </a:rPr>
              <a:t>WORKING DRAFT</a:t>
            </a:r>
          </a:p>
        </p:txBody>
      </p:sp>
      <p:sp>
        <p:nvSpPr>
          <p:cNvPr id="6" name="Working Draft" hidden="1"/>
          <p:cNvSpPr txBox="1">
            <a:spLocks noChangeArrowheads="1"/>
          </p:cNvSpPr>
          <p:nvPr/>
        </p:nvSpPr>
        <p:spPr bwMode="auto">
          <a:xfrm>
            <a:off x="568343" y="508604"/>
            <a:ext cx="2204130" cy="11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731">
                <a:solidFill>
                  <a:srgbClr val="FFFFFF"/>
                </a:solidFill>
                <a:latin typeface="Calibri"/>
              </a:rPr>
              <a:t>Last Modified 12/18/2018 3:52 PM SE Asia Standard Time</a:t>
            </a:r>
          </a:p>
        </p:txBody>
      </p:sp>
      <p:sp>
        <p:nvSpPr>
          <p:cNvPr id="7" name="Printed" hidden="1"/>
          <p:cNvSpPr txBox="1">
            <a:spLocks noChangeArrowheads="1"/>
          </p:cNvSpPr>
          <p:nvPr/>
        </p:nvSpPr>
        <p:spPr bwMode="auto">
          <a:xfrm>
            <a:off x="568342" y="668961"/>
            <a:ext cx="1920398" cy="11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731">
                <a:solidFill>
                  <a:srgbClr val="FFFFFF"/>
                </a:solidFill>
                <a:latin typeface="Calibri"/>
              </a:rPr>
              <a:t>Printed 6/9/2017 12:53 AM SE Asia Standard Time</a:t>
            </a:r>
          </a:p>
        </p:txBody>
      </p:sp>
      <p:sp>
        <p:nvSpPr>
          <p:cNvPr id="9" name="Document type" hidden="1"/>
          <p:cNvSpPr txBox="1">
            <a:spLocks noChangeArrowheads="1"/>
          </p:cNvSpPr>
          <p:nvPr/>
        </p:nvSpPr>
        <p:spPr bwMode="auto">
          <a:xfrm>
            <a:off x="568343" y="4288221"/>
            <a:ext cx="5225734" cy="21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381">
                <a:solidFill>
                  <a:srgbClr val="FFFFFF"/>
                </a:solidFill>
                <a:latin typeface="Calibri"/>
              </a:rPr>
              <a:t>Document type</a:t>
            </a:r>
          </a:p>
        </p:txBody>
      </p:sp>
      <p:sp>
        <p:nvSpPr>
          <p:cNvPr id="10" name="Date" hidden="1"/>
          <p:cNvSpPr txBox="1">
            <a:spLocks noChangeArrowheads="1"/>
          </p:cNvSpPr>
          <p:nvPr/>
        </p:nvSpPr>
        <p:spPr bwMode="auto">
          <a:xfrm>
            <a:off x="568343" y="4554167"/>
            <a:ext cx="5225734" cy="21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381">
                <a:solidFill>
                  <a:srgbClr val="FFFFFF"/>
                </a:solidFill>
                <a:latin typeface="Calibri"/>
              </a:rPr>
              <a:t>Date</a:t>
            </a:r>
          </a:p>
        </p:txBody>
      </p:sp>
      <p:sp>
        <p:nvSpPr>
          <p:cNvPr id="13315" name="Rectangle 1027"/>
          <p:cNvSpPr>
            <a:spLocks noGrp="1" noChangeArrowheads="1"/>
          </p:cNvSpPr>
          <p:nvPr>
            <p:ph type="subTitle" idx="1"/>
          </p:nvPr>
        </p:nvSpPr>
        <p:spPr>
          <a:xfrm>
            <a:off x="568344" y="3255956"/>
            <a:ext cx="7440567" cy="246152"/>
          </a:xfrm>
          <a:prstGeom prst="rect">
            <a:avLst/>
          </a:prstGeom>
        </p:spPr>
        <p:txBody>
          <a:bodyPr wrap="square">
            <a:spAutoFit/>
          </a:bodyPr>
          <a:lstStyle>
            <a:lvl1pPr>
              <a:defRPr sz="1381" baseline="0">
                <a:solidFill>
                  <a:schemeClr val="bg1"/>
                </a:solidFill>
                <a:latin typeface="+mn-lt"/>
                <a:ea typeface="+mn-ea"/>
              </a:defRPr>
            </a:lvl1pPr>
          </a:lstStyle>
          <a:p>
            <a:pPr lvl="0"/>
            <a:r>
              <a:rPr lang="en-US" noProof="0"/>
              <a:t>Click to edit Master subtitle style</a:t>
            </a:r>
          </a:p>
        </p:txBody>
      </p:sp>
      <p:sp>
        <p:nvSpPr>
          <p:cNvPr id="22" name="doc id"/>
          <p:cNvSpPr>
            <a:spLocks noChangeArrowheads="1"/>
          </p:cNvSpPr>
          <p:nvPr/>
        </p:nvSpPr>
        <p:spPr bwMode="auto">
          <a:xfrm>
            <a:off x="8775355" y="37255"/>
            <a:ext cx="726498"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777443"/>
            <a:endParaRPr lang="en-US" sz="569">
              <a:solidFill>
                <a:srgbClr val="FFFFFF"/>
              </a:solidFill>
              <a:latin typeface="Calibri"/>
            </a:endParaRPr>
          </a:p>
        </p:txBody>
      </p:sp>
      <p:pic>
        <p:nvPicPr>
          <p:cNvPr id="1779188" name="Picture 500"/>
          <p:cNvPicPr>
            <a:picLocks noChangeAspect="1" noChangeArrowheads="1"/>
          </p:cNvPicPr>
          <p:nvPr/>
        </p:nvPicPr>
        <p:blipFill rotWithShape="1">
          <a:blip r:embed="rId5">
            <a:extLst>
              <a:ext uri="{28A0092B-C50C-407E-A947-70E740481C1C}">
                <a14:useLocalDpi xmlns:a14="http://schemas.microsoft.com/office/drawing/2010/main" val="0"/>
              </a:ext>
            </a:extLst>
          </a:blip>
          <a:srcRect l="10282" t="12378" r="8384" b="7962"/>
          <a:stretch/>
        </p:blipFill>
        <p:spPr bwMode="auto">
          <a:xfrm>
            <a:off x="6885023" y="135213"/>
            <a:ext cx="2211984" cy="1658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1026"/>
          <p:cNvSpPr>
            <a:spLocks noGrp="1" noChangeArrowheads="1"/>
          </p:cNvSpPr>
          <p:nvPr>
            <p:ph type="ctrTitle"/>
          </p:nvPr>
        </p:nvSpPr>
        <p:spPr>
          <a:xfrm>
            <a:off x="568344" y="1995786"/>
            <a:ext cx="7440567" cy="425181"/>
          </a:xfrm>
          <a:prstGeom prst="rect">
            <a:avLst/>
          </a:prstGeom>
        </p:spPr>
        <p:txBody>
          <a:bodyPr wrap="square" anchor="t" anchorCtr="0">
            <a:spAutoFit/>
          </a:bodyPr>
          <a:lstStyle>
            <a:lvl1pPr>
              <a:defRPr sz="2763" b="1" baseline="0">
                <a:solidFill>
                  <a:schemeClr val="bg1"/>
                </a:solidFill>
                <a:latin typeface="+mj-lt"/>
                <a:ea typeface="+mj-ea"/>
              </a:defRPr>
            </a:lvl1pPr>
          </a:lstStyle>
          <a:p>
            <a:pPr lvl="0"/>
            <a:r>
              <a:rPr lang="en-US" noProof="0"/>
              <a:t>Click to edit Master title style</a:t>
            </a:r>
          </a:p>
        </p:txBody>
      </p:sp>
    </p:spTree>
    <p:extLst>
      <p:ext uri="{BB962C8B-B14F-4D97-AF65-F5344CB8AC3E}">
        <p14:creationId xmlns:p14="http://schemas.microsoft.com/office/powerpoint/2010/main" val="4196222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930697" y="6553200"/>
            <a:ext cx="362279" cy="87588"/>
          </a:xfrm>
        </p:spPr>
        <p:txBody>
          <a:bodyPr/>
          <a:lstStyle/>
          <a:p>
            <a:fld id="{CF7F0842-6EAA-4BE9-B9DA-CEE11D63D699}" type="datetime1">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9F3EBF-7677-7C47-BEC3-90864436CFF8}" type="slidenum">
              <a:rPr lang="en-US" smtClean="0"/>
              <a:t>‹#›</a:t>
            </a:fld>
            <a:endParaRPr lang="en-US"/>
          </a:p>
        </p:txBody>
      </p:sp>
    </p:spTree>
    <p:extLst>
      <p:ext uri="{BB962C8B-B14F-4D97-AF65-F5344CB8AC3E}">
        <p14:creationId xmlns:p14="http://schemas.microsoft.com/office/powerpoint/2010/main" val="74720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41"/>
            <a:ext cx="9906000" cy="768085"/>
          </a:xfrm>
          <a:prstGeom prst="rect">
            <a:avLst/>
          </a:prstGeom>
        </p:spPr>
        <p:txBody>
          <a:bodyPr anchor="ctr"/>
          <a:lstStyle>
            <a:lvl1pPr marL="0" indent="0" algn="ctr">
              <a:buNone/>
              <a:defRPr sz="3169" b="0" baseline="0">
                <a:solidFill>
                  <a:schemeClr val="accent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6"/>
            <a:ext cx="9906000" cy="384043"/>
          </a:xfrm>
          <a:prstGeom prst="rect">
            <a:avLst/>
          </a:prstGeom>
        </p:spPr>
        <p:txBody>
          <a:bodyPr anchor="ctr"/>
          <a:lstStyle>
            <a:lvl1pPr marL="0" indent="0" algn="ctr">
              <a:buNone/>
              <a:defRPr sz="1056" b="0" baseline="0">
                <a:solidFill>
                  <a:schemeClr val="accent1"/>
                </a:solidFill>
                <a:latin typeface="+mn-lt"/>
                <a:cs typeface="Arial" pitchFamily="34" charset="0"/>
              </a:defRPr>
            </a:lvl1pPr>
          </a:lstStyle>
          <a:p>
            <a:pPr lvl="0"/>
            <a:r>
              <a:rPr lang="en-US" altLang="ko-KR"/>
              <a:t>Insert the title of your subtitle Here</a:t>
            </a:r>
          </a:p>
        </p:txBody>
      </p:sp>
      <p:sp>
        <p:nvSpPr>
          <p:cNvPr id="2" name="Rectangle 1"/>
          <p:cNvSpPr/>
          <p:nvPr userDrawn="1"/>
        </p:nvSpPr>
        <p:spPr>
          <a:xfrm>
            <a:off x="0" y="6501344"/>
            <a:ext cx="9906000" cy="384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84"/>
          </a:p>
        </p:txBody>
      </p:sp>
    </p:spTree>
    <p:extLst>
      <p:ext uri="{BB962C8B-B14F-4D97-AF65-F5344CB8AC3E}">
        <p14:creationId xmlns:p14="http://schemas.microsoft.com/office/powerpoint/2010/main" val="3960629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タイトルとコンテンツ">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1"/>
            </p:custDataLst>
            <p:extLst>
              <p:ext uri="{D42A27DB-BD31-4B8C-83A1-F6EECF244321}">
                <p14:modId xmlns:p14="http://schemas.microsoft.com/office/powerpoint/2010/main" val="3379083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 name="Group 6"/>
          <p:cNvGrpSpPr>
            <a:grpSpLocks/>
          </p:cNvGrpSpPr>
          <p:nvPr/>
        </p:nvGrpSpPr>
        <p:grpSpPr bwMode="auto">
          <a:xfrm>
            <a:off x="342900" y="476250"/>
            <a:ext cx="9220200" cy="409575"/>
            <a:chOff x="215" y="323"/>
            <a:chExt cx="5807" cy="277"/>
          </a:xfrm>
        </p:grpSpPr>
        <p:grpSp>
          <p:nvGrpSpPr>
            <p:cNvPr id="6" name="Group 7"/>
            <p:cNvGrpSpPr>
              <a:grpSpLocks/>
            </p:cNvGrpSpPr>
            <p:nvPr userDrawn="1"/>
          </p:nvGrpSpPr>
          <p:grpSpPr bwMode="auto">
            <a:xfrm>
              <a:off x="215" y="555"/>
              <a:ext cx="5807" cy="45"/>
              <a:chOff x="306" y="2325"/>
              <a:chExt cx="5580" cy="363"/>
            </a:xfrm>
          </p:grpSpPr>
          <p:sp>
            <p:nvSpPr>
              <p:cNvPr id="9" name="Rectangle 19"/>
              <p:cNvSpPr>
                <a:spLocks noChangeArrowheads="1"/>
              </p:cNvSpPr>
              <p:nvPr userDrawn="1"/>
            </p:nvSpPr>
            <p:spPr bwMode="auto">
              <a:xfrm>
                <a:off x="306" y="2324"/>
                <a:ext cx="5580" cy="268"/>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0" name="Rectangle 20"/>
              <p:cNvSpPr>
                <a:spLocks noChangeArrowheads="1"/>
              </p:cNvSpPr>
              <p:nvPr userDrawn="1"/>
            </p:nvSpPr>
            <p:spPr bwMode="auto">
              <a:xfrm>
                <a:off x="306" y="2593"/>
                <a:ext cx="5580" cy="95"/>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grpSp>
        <p:sp>
          <p:nvSpPr>
            <p:cNvPr id="7" name="Rectangle 10"/>
            <p:cNvSpPr>
              <a:spLocks noChangeArrowheads="1"/>
            </p:cNvSpPr>
            <p:nvPr userDrawn="1"/>
          </p:nvSpPr>
          <p:spPr bwMode="auto">
            <a:xfrm>
              <a:off x="215" y="439"/>
              <a:ext cx="90" cy="91"/>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8" name="Rectangle 11"/>
            <p:cNvSpPr>
              <a:spLocks noChangeArrowheads="1"/>
            </p:cNvSpPr>
            <p:nvPr userDrawn="1"/>
          </p:nvSpPr>
          <p:spPr bwMode="auto">
            <a:xfrm>
              <a:off x="215" y="323"/>
              <a:ext cx="90" cy="91"/>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grpSp>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2" name="Rectangle 4"/>
          <p:cNvSpPr>
            <a:spLocks noGrp="1" noChangeArrowheads="1"/>
          </p:cNvSpPr>
          <p:nvPr>
            <p:ph type="dt" sz="half" idx="10"/>
          </p:nvPr>
        </p:nvSpPr>
        <p:spPr/>
        <p:txBody>
          <a:bodyPr/>
          <a:lstStyle>
            <a:lvl1pPr>
              <a:defRPr/>
            </a:lvl1pPr>
          </a:lstStyle>
          <a:p>
            <a:fld id="{4B1CBD97-A202-4D92-AB32-B0EEAF306267}" type="datetime1">
              <a:rPr lang="en-US" smtClean="0"/>
              <a:t>5/27/2024</a:t>
            </a:fld>
            <a:endParaRPr lang="en-US"/>
          </a:p>
        </p:txBody>
      </p:sp>
      <p:sp>
        <p:nvSpPr>
          <p:cNvPr id="13" name="Slide Number Placeholder 12"/>
          <p:cNvSpPr>
            <a:spLocks noGrp="1" noChangeArrowheads="1"/>
          </p:cNvSpPr>
          <p:nvPr>
            <p:ph type="sldNum" sz="quarter" idx="11"/>
          </p:nvPr>
        </p:nvSpPr>
        <p:spPr>
          <a:xfrm>
            <a:off x="9575800" y="6515100"/>
            <a:ext cx="282575" cy="276225"/>
          </a:xfrm>
        </p:spPr>
        <p:txBody>
          <a:bodyPr/>
          <a:lstStyle>
            <a:lvl1pPr>
              <a:defRPr/>
            </a:lvl1pPr>
          </a:lstStyle>
          <a:p>
            <a:fld id="{439F3EBF-7677-7C47-BEC3-90864436CFF8}" type="slidenum">
              <a:rPr lang="en-US" smtClean="0"/>
              <a:t>‹#›</a:t>
            </a:fld>
            <a:endParaRPr lang="en-US"/>
          </a:p>
        </p:txBody>
      </p:sp>
      <p:pic>
        <p:nvPicPr>
          <p:cNvPr id="14" name="Picture 343" descr="_1_0E8C42000E8C27D0000DE8B4482583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202" y="83194"/>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06209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graphicFrame>
        <p:nvGraphicFramePr>
          <p:cNvPr id="4" name="Object 14" hidden="1"/>
          <p:cNvGraphicFramePr>
            <a:graphicFrameLocks noChangeAspect="1"/>
          </p:cNvGraphicFramePr>
          <p:nvPr userDrawn="1">
            <p:custDataLst>
              <p:tags r:id="rId1"/>
            </p:custDataLst>
          </p:nvPr>
        </p:nvGraphicFramePr>
        <p:xfrm>
          <a:off x="1595" y="1596"/>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1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5" y="1596"/>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userDrawn="1"/>
        </p:nvSpPr>
        <p:spPr>
          <a:xfrm>
            <a:off x="9248776" y="6477010"/>
            <a:ext cx="249239" cy="75085"/>
          </a:xfrm>
          <a:prstGeom prst="rect">
            <a:avLst/>
          </a:prstGeom>
          <a:noFill/>
        </p:spPr>
        <p:txBody>
          <a:bodyPr lIns="0" tIns="0" rIns="0" bIns="0">
            <a:spAutoFit/>
          </a:bodyP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marL="0" marR="0" lvl="0" indent="0" algn="r" defTabSz="742950" rtl="0" eaLnBrk="0" fontAlgn="base" latinLnBrk="0" hangingPunct="0">
              <a:lnSpc>
                <a:spcPct val="100000"/>
              </a:lnSpc>
              <a:spcBef>
                <a:spcPts val="457"/>
              </a:spcBef>
              <a:spcAft>
                <a:spcPct val="0"/>
              </a:spcAft>
              <a:buClrTx/>
              <a:buSzPct val="100000"/>
              <a:buFont typeface="Arial" panose="020B0604020202020204" pitchFamily="34" charset="0"/>
              <a:buNone/>
              <a:tabLst/>
              <a:defRPr/>
            </a:pPr>
            <a:fld id="{F3C9D9EA-CC10-4145-9856-40E0EB819D84}" type="slidenum">
              <a:rPr kumimoji="1" lang="en-US" altLang="en-US" sz="488" b="0" i="0" u="none" strike="noStrike" kern="1200" cap="none" spc="0" normalizeH="0" baseline="0" noProof="0" smtClean="0">
                <a:ln>
                  <a:noFill/>
                </a:ln>
                <a:solidFill>
                  <a:srgbClr val="FFFFFF"/>
                </a:solidFill>
                <a:effectLst/>
                <a:uLnTx/>
                <a:uFillTx/>
                <a:latin typeface="Lucida Sans" panose="020B0602040502020204" pitchFamily="34" charset="0"/>
                <a:ea typeface="ＭＳ Ｐゴシック" panose="020B0600070205080204" pitchFamily="34" charset="-128"/>
                <a:cs typeface="Arial" panose="020B0604020202020204" pitchFamily="34" charset="0"/>
              </a:rPr>
              <a:pPr marL="0" marR="0" lvl="0" indent="0" algn="r" defTabSz="742950" rtl="0" eaLnBrk="0" fontAlgn="base" latinLnBrk="0" hangingPunct="0">
                <a:lnSpc>
                  <a:spcPct val="100000"/>
                </a:lnSpc>
                <a:spcBef>
                  <a:spcPts val="457"/>
                </a:spcBef>
                <a:spcAft>
                  <a:spcPct val="0"/>
                </a:spcAft>
                <a:buClrTx/>
                <a:buSzPct val="100000"/>
                <a:buFont typeface="Arial" panose="020B0604020202020204" pitchFamily="34" charset="0"/>
                <a:buNone/>
                <a:tabLst/>
                <a:defRPr/>
              </a:pPr>
              <a:t>‹#›</a:t>
            </a:fld>
            <a:endParaRPr kumimoji="1" lang="en-US" altLang="en-US" sz="488" b="0" i="0" u="none" strike="noStrike" kern="1200" cap="none" spc="0" normalizeH="0" baseline="0" noProof="0">
              <a:ln>
                <a:noFill/>
              </a:ln>
              <a:solidFill>
                <a:srgbClr val="FFFFFF"/>
              </a:solidFill>
              <a:effectLst/>
              <a:uLnTx/>
              <a:uFillTx/>
              <a:latin typeface="Lucida Sans" panose="020B0602040502020204" pitchFamily="34" charset="0"/>
              <a:ea typeface="ＭＳ Ｐゴシック" panose="020B0600070205080204" pitchFamily="34" charset="-128"/>
              <a:cs typeface="Arial" panose="020B0604020202020204" pitchFamily="34" charset="0"/>
            </a:endParaRPr>
          </a:p>
        </p:txBody>
      </p:sp>
      <p:sp>
        <p:nvSpPr>
          <p:cNvPr id="16" name="コンテンツ プレースホルダー 2"/>
          <p:cNvSpPr>
            <a:spLocks noGrp="1"/>
          </p:cNvSpPr>
          <p:nvPr>
            <p:ph idx="1"/>
          </p:nvPr>
        </p:nvSpPr>
        <p:spPr>
          <a:xfrm>
            <a:off x="350840" y="1581154"/>
            <a:ext cx="9212262" cy="465931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 name="Rectangle 12"/>
          <p:cNvSpPr>
            <a:spLocks noGrp="1" noChangeArrowheads="1"/>
          </p:cNvSpPr>
          <p:nvPr>
            <p:ph type="sldNum" sz="quarter" idx="10"/>
          </p:nvPr>
        </p:nvSpPr>
        <p:spPr>
          <a:xfrm>
            <a:off x="832094" y="6607063"/>
            <a:ext cx="65" cy="112467"/>
          </a:xfrm>
          <a:prstGeom prst="rect">
            <a:avLst/>
          </a:prstGeom>
        </p:spPr>
        <p:txBody>
          <a:bodyPr/>
          <a:lstStyle>
            <a:lvl1pPr>
              <a:defRPr sz="731">
                <a:latin typeface="Calibri" panose="020F0502020204030204" pitchFamily="34" charset="0"/>
                <a:cs typeface="Calibri" panose="020F0502020204030204" pitchFamily="34" charset="0"/>
              </a:defRPr>
            </a:lvl1pPr>
          </a:lstStyle>
          <a:p>
            <a:pPr algn="r" eaLnBrk="1" hangingPunct="1">
              <a:defRPr/>
            </a:pPr>
            <a:endParaRPr lang="en-US" altLang="ja-JP">
              <a:solidFill>
                <a:srgbClr val="808080"/>
              </a:solidFill>
            </a:endParaRPr>
          </a:p>
        </p:txBody>
      </p:sp>
      <p:pic>
        <p:nvPicPr>
          <p:cNvPr id="35159" name="Picture 343" descr="_1_0E8C42000E8C27D0000DE8B44825831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747204" y="83202"/>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1"/>
          </p:nvPr>
        </p:nvSpPr>
        <p:spPr>
          <a:xfrm>
            <a:off x="8975905" y="6553200"/>
            <a:ext cx="65" cy="87588"/>
          </a:xfrm>
        </p:spPr>
        <p:txBody>
          <a:bodyPr/>
          <a:lstStyle/>
          <a:p>
            <a:pPr fontAlgn="base">
              <a:spcBef>
                <a:spcPct val="0"/>
              </a:spcBef>
              <a:spcAft>
                <a:spcPct val="0"/>
              </a:spcAft>
              <a:defRPr/>
            </a:pPr>
            <a:endParaRPr kumimoji="1" lang="en-US" altLang="ja-JP"/>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613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82638" y="4406924"/>
            <a:ext cx="8420100" cy="615553"/>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4"/>
          <p:cNvSpPr>
            <a:spLocks noGrp="1" noChangeArrowheads="1"/>
          </p:cNvSpPr>
          <p:nvPr>
            <p:ph type="dt" sz="half" idx="10"/>
          </p:nvPr>
        </p:nvSpPr>
        <p:spPr>
          <a:ln/>
        </p:spPr>
        <p:txBody>
          <a:bodyPr/>
          <a:lstStyle>
            <a:lvl1pPr>
              <a:defRPr/>
            </a:lvl1pPr>
          </a:lstStyle>
          <a:p>
            <a:fld id="{4B1CBD97-A202-4D92-AB32-B0EEAF306267}" type="datetime1">
              <a:rPr lang="en-US" smtClean="0"/>
              <a:t>5/27/2024</a:t>
            </a:fld>
            <a:endParaRPr lang="en-US"/>
          </a:p>
        </p:txBody>
      </p:sp>
      <p:sp>
        <p:nvSpPr>
          <p:cNvPr id="5" name="Rectangle 12"/>
          <p:cNvSpPr>
            <a:spLocks noGrp="1" noChangeArrowheads="1"/>
          </p:cNvSpPr>
          <p:nvPr>
            <p:ph type="sldNum" sz="quarter" idx="11"/>
          </p:nvPr>
        </p:nvSpPr>
        <p:spPr>
          <a:ln/>
        </p:spPr>
        <p:txBody>
          <a:bodyPr/>
          <a:lstStyle>
            <a:lvl1pPr>
              <a:defRPr/>
            </a:lvl1pPr>
          </a:lstStyle>
          <a:p>
            <a:fld id="{439F3EBF-7677-7C47-BEC3-90864436CFF8}" type="slidenum">
              <a:rPr lang="en-US" smtClean="0"/>
              <a:t>‹#›</a:t>
            </a:fld>
            <a:endParaRPr lang="en-US"/>
          </a:p>
        </p:txBody>
      </p:sp>
      <p:pic>
        <p:nvPicPr>
          <p:cNvPr id="6" name="Picture 343" descr="_1_0E8C42000E8C27D0000DE8B448258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202" y="83194"/>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89539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
            </p:custDataLst>
            <p:extLst>
              <p:ext uri="{D42A27DB-BD31-4B8C-83A1-F6EECF244321}">
                <p14:modId xmlns:p14="http://schemas.microsoft.com/office/powerpoint/2010/main" val="37791558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30" imgH="531" progId="TCLayout.ActiveDocument.1">
                  <p:embed/>
                </p:oleObj>
              </mc:Choice>
              <mc:Fallback>
                <p:oleObj name="think-cell Slide" r:id="rId3" imgW="530" imgH="531" progId="TCLayout.ActiveDocument.1">
                  <p:embed/>
                  <p:pic>
                    <p:nvPicPr>
                      <p:cNvPr id="8" name="Object 7"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50843" y="885825"/>
            <a:ext cx="4529137" cy="5354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5032376" y="885825"/>
            <a:ext cx="4530725" cy="5354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fld id="{4B1CBD97-A202-4D92-AB32-B0EEAF306267}" type="datetime1">
              <a:rPr lang="en-US" smtClean="0"/>
              <a:t>5/27/2024</a:t>
            </a:fld>
            <a:endParaRPr lang="en-US"/>
          </a:p>
        </p:txBody>
      </p:sp>
      <p:sp>
        <p:nvSpPr>
          <p:cNvPr id="6" name="Rectangle 12"/>
          <p:cNvSpPr>
            <a:spLocks noGrp="1" noChangeArrowheads="1"/>
          </p:cNvSpPr>
          <p:nvPr>
            <p:ph type="sldNum" sz="quarter" idx="11"/>
          </p:nvPr>
        </p:nvSpPr>
        <p:spPr>
          <a:ln/>
        </p:spPr>
        <p:txBody>
          <a:bodyPr/>
          <a:lstStyle>
            <a:lvl1pPr>
              <a:defRPr/>
            </a:lvl1pPr>
          </a:lstStyle>
          <a:p>
            <a:fld id="{439F3EBF-7677-7C47-BEC3-90864436CFF8}" type="slidenum">
              <a:rPr lang="en-US" smtClean="0"/>
              <a:t>‹#›</a:t>
            </a:fld>
            <a:endParaRPr lang="en-US"/>
          </a:p>
        </p:txBody>
      </p:sp>
      <p:pic>
        <p:nvPicPr>
          <p:cNvPr id="7" name="Picture 343" descr="_1_0E8C42000E8C27D0000DE8B4482583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202" y="83194"/>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881637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1079084"/>
            <a:ext cx="8915400" cy="338554"/>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5032388"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5032388"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fld id="{4B1CBD97-A202-4D92-AB32-B0EEAF306267}" type="datetime1">
              <a:rPr lang="en-US" smtClean="0"/>
              <a:t>5/27/2024</a:t>
            </a:fld>
            <a:endParaRPr lang="en-US"/>
          </a:p>
        </p:txBody>
      </p:sp>
      <p:sp>
        <p:nvSpPr>
          <p:cNvPr id="8" name="Rectangle 12"/>
          <p:cNvSpPr>
            <a:spLocks noGrp="1" noChangeArrowheads="1"/>
          </p:cNvSpPr>
          <p:nvPr>
            <p:ph type="sldNum" sz="quarter" idx="11"/>
          </p:nvPr>
        </p:nvSpPr>
        <p:spPr>
          <a:ln/>
        </p:spPr>
        <p:txBody>
          <a:bodyPr/>
          <a:lstStyle>
            <a:lvl1pPr>
              <a:defRPr/>
            </a:lvl1pPr>
          </a:lstStyle>
          <a:p>
            <a:fld id="{439F3EBF-7677-7C47-BEC3-90864436CFF8}" type="slidenum">
              <a:rPr lang="en-US" smtClean="0"/>
              <a:t>‹#›</a:t>
            </a:fld>
            <a:endParaRPr lang="en-US"/>
          </a:p>
        </p:txBody>
      </p:sp>
      <p:pic>
        <p:nvPicPr>
          <p:cNvPr id="9" name="Picture 343" descr="_1_0E8C42000E8C27D0000DE8B448258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202" y="83194"/>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91460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42478677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530" imgH="531" progId="TCLayout.ActiveDocument.1">
                  <p:embed/>
                </p:oleObj>
              </mc:Choice>
              <mc:Fallback>
                <p:oleObj name="think-cell Slide" r:id="rId3" imgW="530" imgH="531" progId="TCLayout.ActiveDocument.1">
                  <p:embed/>
                  <p:pic>
                    <p:nvPicPr>
                      <p:cNvPr id="5" name="Object 4"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Rectangle 4"/>
          <p:cNvSpPr>
            <a:spLocks noGrp="1" noChangeArrowheads="1"/>
          </p:cNvSpPr>
          <p:nvPr>
            <p:ph type="dt" sz="half" idx="10"/>
          </p:nvPr>
        </p:nvSpPr>
        <p:spPr>
          <a:ln/>
        </p:spPr>
        <p:txBody>
          <a:bodyPr/>
          <a:lstStyle>
            <a:lvl1pPr>
              <a:defRPr/>
            </a:lvl1pPr>
          </a:lstStyle>
          <a:p>
            <a:fld id="{4B1CBD97-A202-4D92-AB32-B0EEAF306267}" type="datetime1">
              <a:rPr lang="en-US" smtClean="0"/>
              <a:t>5/27/2024</a:t>
            </a:fld>
            <a:endParaRPr lang="en-US"/>
          </a:p>
        </p:txBody>
      </p:sp>
      <p:pic>
        <p:nvPicPr>
          <p:cNvPr id="4" name="Picture 343" descr="_1_0E8C42000E8C27D0000DE8B4482583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202" y="83194"/>
            <a:ext cx="2051036" cy="604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74021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558808" y="418685"/>
            <a:ext cx="9004301" cy="338554"/>
          </a:xfrm>
        </p:spPr>
        <p:txBody>
          <a:bodyPr/>
          <a:lstStyle/>
          <a:p>
            <a:r>
              <a:rPr lang="ja-JP" altLang="en-US"/>
              <a:t>マスター タイトルの書式設定</a:t>
            </a:r>
          </a:p>
        </p:txBody>
      </p:sp>
      <p:sp>
        <p:nvSpPr>
          <p:cNvPr id="3" name="表プレースホルダー 2"/>
          <p:cNvSpPr>
            <a:spLocks noGrp="1"/>
          </p:cNvSpPr>
          <p:nvPr>
            <p:ph type="tbl" idx="1"/>
          </p:nvPr>
        </p:nvSpPr>
        <p:spPr>
          <a:xfrm>
            <a:off x="350838" y="885825"/>
            <a:ext cx="9212262" cy="5354638"/>
          </a:xfrm>
        </p:spPr>
        <p:txBody>
          <a:bodyPr/>
          <a:lstStyle/>
          <a:p>
            <a:pPr lvl="0"/>
            <a:endParaRPr lang="ja-JP" altLang="en-US" noProof="0"/>
          </a:p>
        </p:txBody>
      </p:sp>
    </p:spTree>
    <p:extLst>
      <p:ext uri="{BB962C8B-B14F-4D97-AF65-F5344CB8AC3E}">
        <p14:creationId xmlns:p14="http://schemas.microsoft.com/office/powerpoint/2010/main" val="242530646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724" y="1591"/>
          <a:ext cx="1719"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 y="1591"/>
                        <a:ext cx="171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Working Draft Text" hidden="1"/>
          <p:cNvSpPr txBox="1">
            <a:spLocks noChangeArrowheads="1"/>
          </p:cNvSpPr>
          <p:nvPr/>
        </p:nvSpPr>
        <p:spPr bwMode="auto">
          <a:xfrm>
            <a:off x="568345" y="349866"/>
            <a:ext cx="835165"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900" b="1">
                <a:solidFill>
                  <a:srgbClr val="FFFFFF"/>
                </a:solidFill>
                <a:latin typeface="Calibri"/>
              </a:rPr>
              <a:t>WORKING DRAFT</a:t>
            </a:r>
          </a:p>
        </p:txBody>
      </p:sp>
      <p:sp>
        <p:nvSpPr>
          <p:cNvPr id="6" name="Working Draft" hidden="1"/>
          <p:cNvSpPr txBox="1">
            <a:spLocks noChangeArrowheads="1"/>
          </p:cNvSpPr>
          <p:nvPr/>
        </p:nvSpPr>
        <p:spPr bwMode="auto">
          <a:xfrm>
            <a:off x="568343" y="508602"/>
            <a:ext cx="269464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900">
                <a:solidFill>
                  <a:srgbClr val="FFFFFF"/>
                </a:solidFill>
                <a:latin typeface="Calibri"/>
              </a:rPr>
              <a:t>Last Modified 12/18/2018 3:52 PM SE Asia Standard Time</a:t>
            </a:r>
          </a:p>
        </p:txBody>
      </p:sp>
      <p:sp>
        <p:nvSpPr>
          <p:cNvPr id="7" name="Printed" hidden="1"/>
          <p:cNvSpPr txBox="1">
            <a:spLocks noChangeArrowheads="1"/>
          </p:cNvSpPr>
          <p:nvPr/>
        </p:nvSpPr>
        <p:spPr bwMode="auto">
          <a:xfrm>
            <a:off x="568342" y="668959"/>
            <a:ext cx="234840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900">
                <a:solidFill>
                  <a:srgbClr val="FFFFFF"/>
                </a:solidFill>
                <a:latin typeface="Calibri"/>
              </a:rPr>
              <a:t>Printed 6/9/2017 12:53 AM SE Asia Standard Time</a:t>
            </a:r>
          </a:p>
        </p:txBody>
      </p:sp>
      <p:sp>
        <p:nvSpPr>
          <p:cNvPr id="9" name="Document type" hidden="1"/>
          <p:cNvSpPr txBox="1">
            <a:spLocks noChangeArrowheads="1"/>
          </p:cNvSpPr>
          <p:nvPr/>
        </p:nvSpPr>
        <p:spPr bwMode="auto">
          <a:xfrm>
            <a:off x="568342" y="4239105"/>
            <a:ext cx="522573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700">
                <a:solidFill>
                  <a:srgbClr val="FFFFFF"/>
                </a:solidFill>
                <a:latin typeface="Calibri"/>
              </a:rPr>
              <a:t>Document type</a:t>
            </a:r>
          </a:p>
        </p:txBody>
      </p:sp>
      <p:sp>
        <p:nvSpPr>
          <p:cNvPr id="10" name="Date" hidden="1"/>
          <p:cNvSpPr txBox="1">
            <a:spLocks noChangeArrowheads="1"/>
          </p:cNvSpPr>
          <p:nvPr/>
        </p:nvSpPr>
        <p:spPr bwMode="auto">
          <a:xfrm>
            <a:off x="568342" y="4554167"/>
            <a:ext cx="522573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700">
                <a:solidFill>
                  <a:srgbClr val="FFFFFF"/>
                </a:solidFill>
                <a:latin typeface="Calibri"/>
              </a:rPr>
              <a:t>Date</a:t>
            </a:r>
          </a:p>
        </p:txBody>
      </p:sp>
      <p:sp>
        <p:nvSpPr>
          <p:cNvPr id="13315" name="Rectangle 1027"/>
          <p:cNvSpPr>
            <a:spLocks noGrp="1" noChangeArrowheads="1"/>
          </p:cNvSpPr>
          <p:nvPr>
            <p:ph type="subTitle" idx="1"/>
          </p:nvPr>
        </p:nvSpPr>
        <p:spPr>
          <a:xfrm>
            <a:off x="568343" y="3255956"/>
            <a:ext cx="7440567" cy="295268"/>
          </a:xfrm>
          <a:prstGeom prst="rect">
            <a:avLst/>
          </a:prstGeom>
        </p:spPr>
        <p:txBody>
          <a:bodyPr wrap="square">
            <a:spAutoFit/>
          </a:bodyPr>
          <a:lstStyle>
            <a:lvl1pPr>
              <a:defRPr sz="1700" baseline="0">
                <a:solidFill>
                  <a:schemeClr val="bg1"/>
                </a:solidFill>
                <a:latin typeface="+mn-lt"/>
                <a:ea typeface="+mn-ea"/>
              </a:defRPr>
            </a:lvl1pPr>
          </a:lstStyle>
          <a:p>
            <a:pPr lvl="0"/>
            <a:r>
              <a:rPr lang="en-US" noProof="0"/>
              <a:t>Click to edit Master subtitle style</a:t>
            </a:r>
          </a:p>
        </p:txBody>
      </p:sp>
      <p:sp>
        <p:nvSpPr>
          <p:cNvPr id="22" name="doc id"/>
          <p:cNvSpPr>
            <a:spLocks noChangeArrowheads="1"/>
          </p:cNvSpPr>
          <p:nvPr/>
        </p:nvSpPr>
        <p:spPr bwMode="auto">
          <a:xfrm>
            <a:off x="8775354" y="37255"/>
            <a:ext cx="726498"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56853"/>
            <a:endParaRPr lang="en-US" sz="700">
              <a:solidFill>
                <a:srgbClr val="FFFFFF"/>
              </a:solidFill>
              <a:latin typeface="Calibri"/>
            </a:endParaRPr>
          </a:p>
        </p:txBody>
      </p:sp>
      <p:pic>
        <p:nvPicPr>
          <p:cNvPr id="1779188" name="Picture 500"/>
          <p:cNvPicPr>
            <a:picLocks noChangeAspect="1" noChangeArrowheads="1"/>
          </p:cNvPicPr>
          <p:nvPr/>
        </p:nvPicPr>
        <p:blipFill rotWithShape="1">
          <a:blip r:embed="rId5">
            <a:extLst>
              <a:ext uri="{28A0092B-C50C-407E-A947-70E740481C1C}">
                <a14:useLocalDpi xmlns:a14="http://schemas.microsoft.com/office/drawing/2010/main" val="0"/>
              </a:ext>
            </a:extLst>
          </a:blip>
          <a:srcRect l="10282" t="12378" r="8384" b="7962"/>
          <a:stretch/>
        </p:blipFill>
        <p:spPr bwMode="auto">
          <a:xfrm>
            <a:off x="6885023" y="135213"/>
            <a:ext cx="2211984" cy="1658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Rectangle 1026"/>
          <p:cNvSpPr>
            <a:spLocks noGrp="1" noChangeArrowheads="1"/>
          </p:cNvSpPr>
          <p:nvPr>
            <p:ph type="ctrTitle"/>
          </p:nvPr>
        </p:nvSpPr>
        <p:spPr>
          <a:xfrm>
            <a:off x="568343" y="1995786"/>
            <a:ext cx="7440567" cy="523220"/>
          </a:xfrm>
          <a:prstGeom prst="rect">
            <a:avLst/>
          </a:prstGeom>
        </p:spPr>
        <p:txBody>
          <a:bodyPr wrap="square" anchor="t" anchorCtr="0">
            <a:spAutoFit/>
          </a:bodyPr>
          <a:lstStyle>
            <a:lvl1pPr>
              <a:defRPr sz="3400" b="1" baseline="0">
                <a:solidFill>
                  <a:schemeClr val="bg1"/>
                </a:solidFill>
                <a:latin typeface="+mj-lt"/>
                <a:ea typeface="+mj-ea"/>
              </a:defRPr>
            </a:lvl1pPr>
          </a:lstStyle>
          <a:p>
            <a:pPr lvl="0"/>
            <a:r>
              <a:rPr lang="en-US" noProof="0"/>
              <a:t>Click to edit Master title style</a:t>
            </a:r>
          </a:p>
        </p:txBody>
      </p:sp>
    </p:spTree>
    <p:extLst>
      <p:ext uri="{BB962C8B-B14F-4D97-AF65-F5344CB8AC3E}">
        <p14:creationId xmlns:p14="http://schemas.microsoft.com/office/powerpoint/2010/main" val="2511531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9"/>
            <a:ext cx="9906000" cy="768085"/>
          </a:xfrm>
          <a:prstGeom prst="rect">
            <a:avLst/>
          </a:prstGeom>
        </p:spPr>
        <p:txBody>
          <a:bodyPr anchor="ctr"/>
          <a:lstStyle>
            <a:lvl1pPr marL="0" indent="0" algn="ctr">
              <a:buNone/>
              <a:defRPr sz="3900" b="0" baseline="0">
                <a:solidFill>
                  <a:schemeClr val="accent1"/>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4"/>
            <a:ext cx="9906000" cy="384043"/>
          </a:xfrm>
          <a:prstGeom prst="rect">
            <a:avLst/>
          </a:prstGeom>
        </p:spPr>
        <p:txBody>
          <a:bodyPr anchor="ctr"/>
          <a:lstStyle>
            <a:lvl1pPr marL="0" indent="0" algn="ctr">
              <a:buNone/>
              <a:defRPr sz="1300" b="0" baseline="0">
                <a:solidFill>
                  <a:schemeClr val="accent1"/>
                </a:solidFill>
                <a:latin typeface="+mn-lt"/>
                <a:cs typeface="Arial" pitchFamily="34" charset="0"/>
              </a:defRPr>
            </a:lvl1pPr>
          </a:lstStyle>
          <a:p>
            <a:pPr lvl="0"/>
            <a:r>
              <a:rPr lang="en-US" altLang="ko-KR"/>
              <a:t>Insert the title of your subtitle Here</a:t>
            </a:r>
          </a:p>
        </p:txBody>
      </p:sp>
      <p:sp>
        <p:nvSpPr>
          <p:cNvPr id="2" name="Rectangle 1"/>
          <p:cNvSpPr/>
          <p:nvPr userDrawn="1"/>
        </p:nvSpPr>
        <p:spPr>
          <a:xfrm>
            <a:off x="0" y="6501342"/>
            <a:ext cx="9906000" cy="384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50"/>
          </a:p>
        </p:txBody>
      </p:sp>
    </p:spTree>
    <p:extLst>
      <p:ext uri="{BB962C8B-B14F-4D97-AF65-F5344CB8AC3E}">
        <p14:creationId xmlns:p14="http://schemas.microsoft.com/office/powerpoint/2010/main" val="234766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ags" Target="../tags/tag6.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em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oleObject" Target="../embeddings/oleObject6.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11"/>
            </p:custDataLst>
            <p:extLst>
              <p:ext uri="{D42A27DB-BD31-4B8C-83A1-F6EECF244321}">
                <p14:modId xmlns:p14="http://schemas.microsoft.com/office/powerpoint/2010/main" val="8868354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2" imgW="360" imgH="360" progId="TCLayout.ActiveDocument.1">
                  <p:embed/>
                </p:oleObj>
              </mc:Choice>
              <mc:Fallback>
                <p:oleObj name="think-cell Slide" r:id="rId12" imgW="360" imgH="360" progId="TCLayout.ActiveDocument.1">
                  <p:embed/>
                  <p:pic>
                    <p:nvPicPr>
                      <p:cNvPr id="1026" name="Object 1" hidden="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Rectangle 2"/>
          <p:cNvSpPr>
            <a:spLocks noGrp="1" noChangeArrowheads="1"/>
          </p:cNvSpPr>
          <p:nvPr>
            <p:ph type="body" idx="1"/>
          </p:nvPr>
        </p:nvSpPr>
        <p:spPr bwMode="auto">
          <a:xfrm>
            <a:off x="350838" y="1581150"/>
            <a:ext cx="9212262" cy="465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9994" tIns="33332" rIns="0" bIns="0" numCol="1" anchor="t" anchorCtr="0" compatLnSpc="1">
            <a:prstTxWarp prst="textNoShape">
              <a:avLst/>
            </a:prstTxWarp>
          </a:bodyPr>
          <a:lstStyle/>
          <a:p>
            <a:pPr lvl="0"/>
            <a:r>
              <a:rPr lang="ja-JP" altLang="en-US"/>
              <a:t>第 </a:t>
            </a:r>
            <a:r>
              <a:rPr lang="en-US" altLang="ja-JP"/>
              <a:t>1 </a:t>
            </a:r>
            <a:r>
              <a:rPr lang="ja-JP" altLang="en-US"/>
              <a:t>レベル</a:t>
            </a:r>
          </a:p>
          <a:p>
            <a:pPr lvl="1"/>
            <a:r>
              <a:rPr lang="ja-JP" altLang="en-US"/>
              <a:t>第 </a:t>
            </a:r>
            <a:r>
              <a:rPr lang="en-US" altLang="ja-JP"/>
              <a:t>2 </a:t>
            </a:r>
            <a:r>
              <a:rPr lang="ja-JP" altLang="en-US"/>
              <a:t>レベル</a:t>
            </a:r>
          </a:p>
          <a:p>
            <a:pPr lvl="2"/>
            <a:r>
              <a:rPr lang="ja-JP" altLang="en-US"/>
              <a:t>第</a:t>
            </a:r>
            <a:r>
              <a:rPr lang="en-US" altLang="ja-JP"/>
              <a:t>3</a:t>
            </a:r>
            <a:r>
              <a:rPr lang="ja-JP" altLang="en-US"/>
              <a:t>レベル</a:t>
            </a:r>
          </a:p>
          <a:p>
            <a:pPr lvl="3"/>
            <a:r>
              <a:rPr lang="ja-JP" altLang="en-US"/>
              <a:t>第</a:t>
            </a:r>
            <a:r>
              <a:rPr lang="en-US" altLang="ja-JP"/>
              <a:t>4</a:t>
            </a:r>
            <a:r>
              <a:rPr lang="ja-JP" altLang="en-US"/>
              <a:t>レベル</a:t>
            </a:r>
          </a:p>
          <a:p>
            <a:pPr lvl="4"/>
            <a:r>
              <a:rPr lang="ja-JP" altLang="en-US"/>
              <a:t>第</a:t>
            </a:r>
            <a:r>
              <a:rPr lang="en-US" altLang="ja-JP"/>
              <a:t>5</a:t>
            </a:r>
            <a:r>
              <a:rPr lang="ja-JP" altLang="en-US"/>
              <a:t>レベル</a:t>
            </a:r>
          </a:p>
          <a:p>
            <a:pPr lvl="4"/>
            <a:endParaRPr lang="ja-JP" altLang="en-US"/>
          </a:p>
          <a:p>
            <a:pPr lvl="4"/>
            <a:endParaRPr lang="ja-JP" altLang="en-US"/>
          </a:p>
          <a:p>
            <a:pPr lvl="4"/>
            <a:endParaRPr lang="en-US" altLang="ja-JP"/>
          </a:p>
        </p:txBody>
      </p:sp>
      <p:sp>
        <p:nvSpPr>
          <p:cNvPr id="1028" name="Rectangle 3"/>
          <p:cNvSpPr>
            <a:spLocks noGrp="1" noChangeArrowheads="1"/>
          </p:cNvSpPr>
          <p:nvPr>
            <p:ph type="title"/>
          </p:nvPr>
        </p:nvSpPr>
        <p:spPr bwMode="auto">
          <a:xfrm>
            <a:off x="558800" y="419100"/>
            <a:ext cx="90043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spAutoFit/>
          </a:bodyPr>
          <a:lstStyle/>
          <a:p>
            <a:pPr lvl="0"/>
            <a:r>
              <a:rPr lang="ja-JP" altLang="en-US"/>
              <a:t>スライド タイトル</a:t>
            </a:r>
          </a:p>
        </p:txBody>
      </p:sp>
      <p:sp>
        <p:nvSpPr>
          <p:cNvPr id="1249284" name="Rectangle 4"/>
          <p:cNvSpPr>
            <a:spLocks noGrp="1" noChangeArrowheads="1"/>
          </p:cNvSpPr>
          <p:nvPr>
            <p:ph type="dt" sz="half" idx="2"/>
          </p:nvPr>
        </p:nvSpPr>
        <p:spPr bwMode="auto">
          <a:xfrm>
            <a:off x="7292975" y="6553200"/>
            <a:ext cx="0"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algn="r" eaLnBrk="1" hangingPunct="1">
              <a:defRPr sz="700">
                <a:solidFill>
                  <a:srgbClr val="808080"/>
                </a:solidFill>
                <a:latin typeface="Arial" charset="0"/>
                <a:cs typeface="+mn-cs"/>
              </a:defRPr>
            </a:lvl1pPr>
          </a:lstStyle>
          <a:p>
            <a:fld id="{4B1CBD97-A202-4D92-AB32-B0EEAF306267}" type="datetime1">
              <a:rPr lang="en-US" smtClean="0"/>
              <a:t>5/27/2024</a:t>
            </a:fld>
            <a:endParaRPr lang="en-US"/>
          </a:p>
        </p:txBody>
      </p:sp>
      <p:grpSp>
        <p:nvGrpSpPr>
          <p:cNvPr id="1030" name="Group 6"/>
          <p:cNvGrpSpPr>
            <a:grpSpLocks/>
          </p:cNvGrpSpPr>
          <p:nvPr/>
        </p:nvGrpSpPr>
        <p:grpSpPr bwMode="auto">
          <a:xfrm>
            <a:off x="342900" y="476250"/>
            <a:ext cx="9220200" cy="409575"/>
            <a:chOff x="215" y="323"/>
            <a:chExt cx="5807" cy="277"/>
          </a:xfrm>
        </p:grpSpPr>
        <p:grpSp>
          <p:nvGrpSpPr>
            <p:cNvPr id="1033" name="Group 7"/>
            <p:cNvGrpSpPr>
              <a:grpSpLocks/>
            </p:cNvGrpSpPr>
            <p:nvPr userDrawn="1"/>
          </p:nvGrpSpPr>
          <p:grpSpPr bwMode="auto">
            <a:xfrm>
              <a:off x="215" y="555"/>
              <a:ext cx="5807" cy="45"/>
              <a:chOff x="306" y="2325"/>
              <a:chExt cx="5580" cy="363"/>
            </a:xfrm>
          </p:grpSpPr>
          <p:sp>
            <p:nvSpPr>
              <p:cNvPr id="1036" name="Rectangle 8"/>
              <p:cNvSpPr>
                <a:spLocks noChangeArrowheads="1"/>
              </p:cNvSpPr>
              <p:nvPr userDrawn="1"/>
            </p:nvSpPr>
            <p:spPr bwMode="auto">
              <a:xfrm>
                <a:off x="306" y="2324"/>
                <a:ext cx="5580" cy="268"/>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037" name="Rectangle 9"/>
              <p:cNvSpPr>
                <a:spLocks noChangeArrowheads="1"/>
              </p:cNvSpPr>
              <p:nvPr userDrawn="1"/>
            </p:nvSpPr>
            <p:spPr bwMode="auto">
              <a:xfrm>
                <a:off x="306" y="2593"/>
                <a:ext cx="5580" cy="95"/>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grpSp>
        <p:sp>
          <p:nvSpPr>
            <p:cNvPr id="1034" name="Rectangle 10"/>
            <p:cNvSpPr>
              <a:spLocks noChangeArrowheads="1"/>
            </p:cNvSpPr>
            <p:nvPr userDrawn="1"/>
          </p:nvSpPr>
          <p:spPr bwMode="auto">
            <a:xfrm>
              <a:off x="215" y="439"/>
              <a:ext cx="90" cy="91"/>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sp>
          <p:nvSpPr>
            <p:cNvPr id="1035" name="Rectangle 11"/>
            <p:cNvSpPr>
              <a:spLocks noChangeArrowheads="1"/>
            </p:cNvSpPr>
            <p:nvPr userDrawn="1"/>
          </p:nvSpPr>
          <p:spPr bwMode="auto">
            <a:xfrm>
              <a:off x="215" y="323"/>
              <a:ext cx="90" cy="91"/>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a:cs typeface="Arial" panose="020B0604020202020204" pitchFamily="34" charset="0"/>
              </a:endParaRPr>
            </a:p>
          </p:txBody>
        </p:sp>
      </p:grpSp>
      <p:sp>
        <p:nvSpPr>
          <p:cNvPr id="1249292" name="Rectangle 12"/>
          <p:cNvSpPr>
            <a:spLocks noGrp="1" noChangeArrowheads="1"/>
          </p:cNvSpPr>
          <p:nvPr>
            <p:ph type="sldNum" sz="quarter" idx="4"/>
          </p:nvPr>
        </p:nvSpPr>
        <p:spPr bwMode="auto">
          <a:xfrm>
            <a:off x="9615488" y="6515100"/>
            <a:ext cx="252412"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algn="r" eaLnBrk="1" hangingPunct="1">
              <a:defRPr sz="1600">
                <a:solidFill>
                  <a:srgbClr val="808080"/>
                </a:solidFill>
                <a:latin typeface="Arial" panose="020B0604020202020204" pitchFamily="34" charset="0"/>
                <a:cs typeface="Arial" panose="020B0604020202020204" pitchFamily="34" charset="0"/>
              </a:defRPr>
            </a:lvl1pPr>
          </a:lstStyle>
          <a:p>
            <a:fld id="{439F3EBF-7677-7C47-BEC3-90864436CFF8}" type="slidenum">
              <a:rPr lang="en-US" smtClean="0"/>
              <a:t>‹#›</a:t>
            </a:fld>
            <a:endParaRPr lang="en-US"/>
          </a:p>
        </p:txBody>
      </p:sp>
    </p:spTree>
    <p:extLst>
      <p:ext uri="{BB962C8B-B14F-4D97-AF65-F5344CB8AC3E}">
        <p14:creationId xmlns:p14="http://schemas.microsoft.com/office/powerpoint/2010/main" val="20014220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1" r:id="rId9"/>
  </p:sldLayoutIdLst>
  <p:hf hdr="0" ftr="0" dt="0"/>
  <p:txStyles>
    <p:title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p:titleStyle>
    <p:bodyStyle>
      <a:lvl1pPr marL="180975" indent="-180975" algn="l" rtl="0" eaLnBrk="0" fontAlgn="base" hangingPunct="0">
        <a:spcBef>
          <a:spcPct val="30000"/>
        </a:spcBef>
        <a:spcAft>
          <a:spcPct val="0"/>
        </a:spcAft>
        <a:buClr>
          <a:srgbClr val="003C2C"/>
        </a:buClr>
        <a:buFont typeface="Wingdings" panose="05000000000000000000" pitchFamily="2" charset="2"/>
        <a:buChar char="§"/>
        <a:defRPr kumimoji="1" sz="1400">
          <a:solidFill>
            <a:schemeClr val="tx1"/>
          </a:solidFill>
          <a:latin typeface="+mn-lt"/>
          <a:ea typeface="+mn-ea"/>
          <a:cs typeface="+mn-cs"/>
        </a:defRPr>
      </a:lvl1pPr>
      <a:lvl2pPr marL="541338" indent="-180975" algn="l" rtl="0" eaLnBrk="0" fontAlgn="base" hangingPunct="0">
        <a:spcBef>
          <a:spcPct val="30000"/>
        </a:spcBef>
        <a:spcAft>
          <a:spcPct val="0"/>
        </a:spcAft>
        <a:buSzPct val="100000"/>
        <a:buFont typeface="Arial" panose="020B0604020202020204" pitchFamily="34" charset="0"/>
        <a:buChar char="−"/>
        <a:defRPr kumimoji="1" sz="1400">
          <a:solidFill>
            <a:schemeClr val="tx1"/>
          </a:solidFill>
          <a:latin typeface="+mn-lt"/>
          <a:ea typeface="+mn-ea"/>
        </a:defRPr>
      </a:lvl2pPr>
      <a:lvl3pPr marL="900113" indent="-179388" algn="l" rtl="0" eaLnBrk="0" fontAlgn="base" hangingPunct="0">
        <a:spcBef>
          <a:spcPct val="30000"/>
        </a:spcBef>
        <a:spcAft>
          <a:spcPct val="0"/>
        </a:spcAft>
        <a:buClr>
          <a:srgbClr val="A2A2A2"/>
        </a:buClr>
        <a:buSzPct val="70000"/>
        <a:buFont typeface="Wingdings" panose="05000000000000000000" pitchFamily="2" charset="2"/>
        <a:buChar char="l"/>
        <a:defRPr kumimoji="1" sz="1400">
          <a:solidFill>
            <a:schemeClr val="tx1"/>
          </a:solidFill>
          <a:latin typeface="+mn-lt"/>
          <a:ea typeface="+mn-ea"/>
        </a:defRPr>
      </a:lvl3pPr>
      <a:lvl4pPr marL="1250950" indent="-171450" algn="l" rtl="0" eaLnBrk="0" fontAlgn="ctr" hangingPunct="0">
        <a:spcBef>
          <a:spcPct val="30000"/>
        </a:spcBef>
        <a:spcAft>
          <a:spcPct val="0"/>
        </a:spcAft>
        <a:buClr>
          <a:srgbClr val="A2A2A2"/>
        </a:buClr>
        <a:buSzPct val="70000"/>
        <a:buFont typeface="Wingdings" panose="05000000000000000000" pitchFamily="2" charset="2"/>
        <a:buChar char="ü"/>
        <a:defRPr kumimoji="1" sz="1400">
          <a:solidFill>
            <a:schemeClr val="tx1"/>
          </a:solidFill>
          <a:latin typeface="+mn-lt"/>
          <a:ea typeface="+mn-ea"/>
        </a:defRPr>
      </a:lvl4pPr>
      <a:lvl5pPr marL="1612900" indent="-180975" algn="l" rtl="0" eaLnBrk="0" fontAlgn="ctr" hangingPunct="0">
        <a:spcBef>
          <a:spcPct val="30000"/>
        </a:spcBef>
        <a:spcAft>
          <a:spcPct val="0"/>
        </a:spcAft>
        <a:buClr>
          <a:srgbClr val="A2A2A2"/>
        </a:buClr>
        <a:buSzPct val="70000"/>
        <a:buChar char="•"/>
        <a:defRPr kumimoji="1" sz="1400">
          <a:solidFill>
            <a:schemeClr val="tx1"/>
          </a:solidFill>
          <a:latin typeface="+mn-lt"/>
          <a:ea typeface="+mn-ea"/>
        </a:defRPr>
      </a:lvl5pPr>
      <a:lvl6pPr marL="2070100" indent="-180975" algn="l" rtl="0" fontAlgn="ctr">
        <a:spcBef>
          <a:spcPct val="30000"/>
        </a:spcBef>
        <a:spcAft>
          <a:spcPct val="0"/>
        </a:spcAft>
        <a:buClr>
          <a:srgbClr val="A2A2A2"/>
        </a:buClr>
        <a:buSzPct val="70000"/>
        <a:buChar char="•"/>
        <a:defRPr kumimoji="1" sz="1400">
          <a:solidFill>
            <a:schemeClr val="tx1"/>
          </a:solidFill>
          <a:latin typeface="+mn-lt"/>
          <a:ea typeface="+mn-ea"/>
        </a:defRPr>
      </a:lvl6pPr>
      <a:lvl7pPr marL="2527300" indent="-180975" algn="l" rtl="0" fontAlgn="ctr">
        <a:spcBef>
          <a:spcPct val="30000"/>
        </a:spcBef>
        <a:spcAft>
          <a:spcPct val="0"/>
        </a:spcAft>
        <a:buClr>
          <a:srgbClr val="A2A2A2"/>
        </a:buClr>
        <a:buSzPct val="70000"/>
        <a:buChar char="•"/>
        <a:defRPr kumimoji="1" sz="1400">
          <a:solidFill>
            <a:schemeClr val="tx1"/>
          </a:solidFill>
          <a:latin typeface="+mn-lt"/>
          <a:ea typeface="+mn-ea"/>
        </a:defRPr>
      </a:lvl7pPr>
      <a:lvl8pPr marL="2984500" indent="-180975" algn="l" rtl="0" fontAlgn="ctr">
        <a:spcBef>
          <a:spcPct val="30000"/>
        </a:spcBef>
        <a:spcAft>
          <a:spcPct val="0"/>
        </a:spcAft>
        <a:buClr>
          <a:srgbClr val="A2A2A2"/>
        </a:buClr>
        <a:buSzPct val="70000"/>
        <a:buChar char="•"/>
        <a:defRPr kumimoji="1" sz="1400">
          <a:solidFill>
            <a:schemeClr val="tx1"/>
          </a:solidFill>
          <a:latin typeface="+mn-lt"/>
          <a:ea typeface="+mn-ea"/>
        </a:defRPr>
      </a:lvl8pPr>
      <a:lvl9pPr marL="3441700" indent="-180975" algn="l" rtl="0" fontAlgn="ctr">
        <a:spcBef>
          <a:spcPct val="30000"/>
        </a:spcBef>
        <a:spcAft>
          <a:spcPct val="0"/>
        </a:spcAft>
        <a:buClr>
          <a:srgbClr val="A2A2A2"/>
        </a:buClr>
        <a:buSzPct val="70000"/>
        <a:buChar char="•"/>
        <a:defRPr kumimoji="1" sz="14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13"/>
            </p:custDataLst>
            <p:extLst>
              <p:ext uri="{D42A27DB-BD31-4B8C-83A1-F6EECF244321}">
                <p14:modId xmlns:p14="http://schemas.microsoft.com/office/powerpoint/2010/main" val="886835489"/>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name="think-cell Slide" r:id="rId14" imgW="360" imgH="360" progId="TCLayout.ActiveDocument.1">
                  <p:embed/>
                </p:oleObj>
              </mc:Choice>
              <mc:Fallback>
                <p:oleObj name="think-cell Slide" r:id="rId14" imgW="360" imgH="360" progId="TCLayout.ActiveDocument.1">
                  <p:embed/>
                  <p:pic>
                    <p:nvPicPr>
                      <p:cNvPr id="1026" name="Object 1"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9" y="1590"/>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Rectangle 2"/>
          <p:cNvSpPr>
            <a:spLocks noGrp="1" noChangeArrowheads="1"/>
          </p:cNvSpPr>
          <p:nvPr>
            <p:ph type="body" idx="1"/>
          </p:nvPr>
        </p:nvSpPr>
        <p:spPr bwMode="auto">
          <a:xfrm>
            <a:off x="350838" y="1581152"/>
            <a:ext cx="9212262" cy="465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9994" tIns="33332" rIns="0" bIns="0" numCol="1" anchor="t" anchorCtr="0" compatLnSpc="1">
            <a:prstTxWarp prst="textNoShape">
              <a:avLst/>
            </a:prstTxWarp>
          </a:bodyPr>
          <a:lstStyle/>
          <a:p>
            <a:pPr lvl="0"/>
            <a:r>
              <a:rPr lang="ja-JP" altLang="en-US"/>
              <a:t>第 </a:t>
            </a:r>
            <a:r>
              <a:rPr lang="en-US" altLang="ja-JP"/>
              <a:t>1 </a:t>
            </a:r>
            <a:r>
              <a:rPr lang="ja-JP" altLang="en-US"/>
              <a:t>レベル</a:t>
            </a:r>
          </a:p>
          <a:p>
            <a:pPr lvl="1"/>
            <a:r>
              <a:rPr lang="ja-JP" altLang="en-US"/>
              <a:t>第 </a:t>
            </a:r>
            <a:r>
              <a:rPr lang="en-US" altLang="ja-JP"/>
              <a:t>2 </a:t>
            </a:r>
            <a:r>
              <a:rPr lang="ja-JP" altLang="en-US"/>
              <a:t>レベル</a:t>
            </a:r>
          </a:p>
          <a:p>
            <a:pPr lvl="2"/>
            <a:r>
              <a:rPr lang="ja-JP" altLang="en-US"/>
              <a:t>第</a:t>
            </a:r>
            <a:r>
              <a:rPr lang="en-US" altLang="ja-JP"/>
              <a:t>3</a:t>
            </a:r>
            <a:r>
              <a:rPr lang="ja-JP" altLang="en-US"/>
              <a:t>レベル</a:t>
            </a:r>
          </a:p>
          <a:p>
            <a:pPr lvl="3"/>
            <a:r>
              <a:rPr lang="ja-JP" altLang="en-US"/>
              <a:t>第</a:t>
            </a:r>
            <a:r>
              <a:rPr lang="en-US" altLang="ja-JP"/>
              <a:t>4</a:t>
            </a:r>
            <a:r>
              <a:rPr lang="ja-JP" altLang="en-US"/>
              <a:t>レベル</a:t>
            </a:r>
          </a:p>
          <a:p>
            <a:pPr lvl="4"/>
            <a:r>
              <a:rPr lang="ja-JP" altLang="en-US"/>
              <a:t>第</a:t>
            </a:r>
            <a:r>
              <a:rPr lang="en-US" altLang="ja-JP"/>
              <a:t>5</a:t>
            </a:r>
            <a:r>
              <a:rPr lang="ja-JP" altLang="en-US"/>
              <a:t>レベル</a:t>
            </a:r>
          </a:p>
          <a:p>
            <a:pPr lvl="4"/>
            <a:endParaRPr lang="ja-JP" altLang="en-US"/>
          </a:p>
          <a:p>
            <a:pPr lvl="4"/>
            <a:endParaRPr lang="ja-JP" altLang="en-US"/>
          </a:p>
          <a:p>
            <a:pPr lvl="4"/>
            <a:endParaRPr lang="en-US" altLang="ja-JP"/>
          </a:p>
        </p:txBody>
      </p:sp>
      <p:sp>
        <p:nvSpPr>
          <p:cNvPr id="1028" name="Rectangle 3"/>
          <p:cNvSpPr>
            <a:spLocks noGrp="1" noChangeArrowheads="1"/>
          </p:cNvSpPr>
          <p:nvPr>
            <p:ph type="title"/>
          </p:nvPr>
        </p:nvSpPr>
        <p:spPr bwMode="auto">
          <a:xfrm>
            <a:off x="558800" y="482098"/>
            <a:ext cx="9004300" cy="275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spAutoFit/>
          </a:bodyPr>
          <a:lstStyle/>
          <a:p>
            <a:pPr lvl="0"/>
            <a:r>
              <a:rPr lang="ja-JP" altLang="en-US"/>
              <a:t>スライド タイトル</a:t>
            </a:r>
          </a:p>
        </p:txBody>
      </p:sp>
      <p:sp>
        <p:nvSpPr>
          <p:cNvPr id="1249284" name="Rectangle 4"/>
          <p:cNvSpPr>
            <a:spLocks noGrp="1" noChangeArrowheads="1"/>
          </p:cNvSpPr>
          <p:nvPr>
            <p:ph type="dt" sz="half" idx="2"/>
          </p:nvPr>
        </p:nvSpPr>
        <p:spPr bwMode="auto">
          <a:xfrm>
            <a:off x="6930696" y="6553200"/>
            <a:ext cx="362279" cy="8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algn="r" eaLnBrk="1" hangingPunct="1">
              <a:defRPr sz="569">
                <a:solidFill>
                  <a:srgbClr val="808080"/>
                </a:solidFill>
                <a:latin typeface="Arial" charset="0"/>
                <a:cs typeface="+mn-cs"/>
              </a:defRPr>
            </a:lvl1pPr>
          </a:lstStyle>
          <a:p>
            <a:fld id="{4B1CBD97-A202-4D92-AB32-B0EEAF306267}" type="datetime1">
              <a:rPr lang="en-US" smtClean="0"/>
              <a:t>5/27/2024</a:t>
            </a:fld>
            <a:endParaRPr lang="en-US"/>
          </a:p>
        </p:txBody>
      </p:sp>
      <p:grpSp>
        <p:nvGrpSpPr>
          <p:cNvPr id="1030" name="Group 6"/>
          <p:cNvGrpSpPr>
            <a:grpSpLocks/>
          </p:cNvGrpSpPr>
          <p:nvPr/>
        </p:nvGrpSpPr>
        <p:grpSpPr bwMode="auto">
          <a:xfrm>
            <a:off x="342900" y="476252"/>
            <a:ext cx="9220200" cy="409575"/>
            <a:chOff x="215" y="323"/>
            <a:chExt cx="5807" cy="277"/>
          </a:xfrm>
        </p:grpSpPr>
        <p:grpSp>
          <p:nvGrpSpPr>
            <p:cNvPr id="1033" name="Group 7"/>
            <p:cNvGrpSpPr>
              <a:grpSpLocks/>
            </p:cNvGrpSpPr>
            <p:nvPr userDrawn="1"/>
          </p:nvGrpSpPr>
          <p:grpSpPr bwMode="auto">
            <a:xfrm>
              <a:off x="215" y="555"/>
              <a:ext cx="5807" cy="45"/>
              <a:chOff x="306" y="2325"/>
              <a:chExt cx="5580" cy="363"/>
            </a:xfrm>
          </p:grpSpPr>
          <p:sp>
            <p:nvSpPr>
              <p:cNvPr id="1036" name="Rectangle 8"/>
              <p:cNvSpPr>
                <a:spLocks noChangeArrowheads="1"/>
              </p:cNvSpPr>
              <p:nvPr userDrawn="1"/>
            </p:nvSpPr>
            <p:spPr bwMode="auto">
              <a:xfrm>
                <a:off x="306" y="2324"/>
                <a:ext cx="5580" cy="268"/>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037" name="Rectangle 9"/>
              <p:cNvSpPr>
                <a:spLocks noChangeArrowheads="1"/>
              </p:cNvSpPr>
              <p:nvPr userDrawn="1"/>
            </p:nvSpPr>
            <p:spPr bwMode="auto">
              <a:xfrm>
                <a:off x="306" y="2593"/>
                <a:ext cx="5580" cy="95"/>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grpSp>
        <p:sp>
          <p:nvSpPr>
            <p:cNvPr id="1034" name="Rectangle 10"/>
            <p:cNvSpPr>
              <a:spLocks noChangeArrowheads="1"/>
            </p:cNvSpPr>
            <p:nvPr userDrawn="1"/>
          </p:nvSpPr>
          <p:spPr bwMode="auto">
            <a:xfrm>
              <a:off x="215" y="439"/>
              <a:ext cx="90" cy="91"/>
            </a:xfrm>
            <a:prstGeom prst="rect">
              <a:avLst/>
            </a:prstGeom>
            <a:solidFill>
              <a:srgbClr val="A8D435"/>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sp>
          <p:nvSpPr>
            <p:cNvPr id="1035" name="Rectangle 11"/>
            <p:cNvSpPr>
              <a:spLocks noChangeArrowheads="1"/>
            </p:cNvSpPr>
            <p:nvPr userDrawn="1"/>
          </p:nvSpPr>
          <p:spPr bwMode="auto">
            <a:xfrm>
              <a:off x="215" y="323"/>
              <a:ext cx="90" cy="91"/>
            </a:xfrm>
            <a:prstGeom prst="rect">
              <a:avLst/>
            </a:prstGeom>
            <a:solidFill>
              <a:srgbClr val="003C2C"/>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400">
                  <a:solidFill>
                    <a:schemeClr val="tx1"/>
                  </a:solidFill>
                  <a:latin typeface="Lucida Sans" panose="020B0602040502020204" pitchFamily="34" charset="0"/>
                  <a:ea typeface="ＭＳ Ｐゴシック" panose="020B0600070205080204" pitchFamily="34" charset="-128"/>
                </a:defRPr>
              </a:lvl1pPr>
              <a:lvl2pPr marL="742950" indent="-285750" eaLnBrk="0" hangingPunct="0">
                <a:defRPr kumimoji="1" sz="1400">
                  <a:solidFill>
                    <a:schemeClr val="tx1"/>
                  </a:solidFill>
                  <a:latin typeface="Lucida Sans" panose="020B0602040502020204" pitchFamily="34" charset="0"/>
                  <a:ea typeface="ＭＳ Ｐゴシック" panose="020B0600070205080204" pitchFamily="34" charset="-128"/>
                </a:defRPr>
              </a:lvl2pPr>
              <a:lvl3pPr marL="11430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3pPr>
              <a:lvl4pPr marL="16002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4pPr>
              <a:lvl5pPr marL="2057400" indent="-228600" eaLnBrk="0" hangingPunct="0">
                <a:defRPr kumimoji="1" sz="1400">
                  <a:solidFill>
                    <a:schemeClr val="tx1"/>
                  </a:solidFill>
                  <a:latin typeface="Lucida Sans" panose="020B0602040502020204" pitchFamily="34" charset="0"/>
                  <a:ea typeface="ＭＳ Ｐゴシック" panose="020B0600070205080204" pitchFamily="34" charset="-128"/>
                </a:defRPr>
              </a:lvl5pPr>
              <a:lvl6pPr marL="25146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6pPr>
              <a:lvl7pPr marL="29718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7pPr>
              <a:lvl8pPr marL="34290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8pPr>
              <a:lvl9pPr marL="3886200" indent="-228600" eaLnBrk="0" fontAlgn="base" hangingPunct="0">
                <a:spcBef>
                  <a:spcPct val="0"/>
                </a:spcBef>
                <a:spcAft>
                  <a:spcPct val="0"/>
                </a:spcAft>
                <a:defRPr kumimoji="1" sz="1400">
                  <a:solidFill>
                    <a:schemeClr val="tx1"/>
                  </a:solidFill>
                  <a:latin typeface="Lucida Sans" panose="020B0602040502020204" pitchFamily="34" charset="0"/>
                  <a:ea typeface="ＭＳ Ｐゴシック" panose="020B0600070205080204" pitchFamily="34" charset="-128"/>
                </a:defRPr>
              </a:lvl9pPr>
            </a:lstStyle>
            <a:p>
              <a:pPr eaLnBrk="1" hangingPunct="1">
                <a:defRPr/>
              </a:pPr>
              <a:endParaRPr lang="ja-JP" altLang="en-US" sz="1138">
                <a:cs typeface="Arial" panose="020B0604020202020204" pitchFamily="34" charset="0"/>
              </a:endParaRPr>
            </a:p>
          </p:txBody>
        </p:sp>
      </p:grpSp>
      <p:sp>
        <p:nvSpPr>
          <p:cNvPr id="1249292" name="Rectangle 12"/>
          <p:cNvSpPr>
            <a:spLocks noGrp="1" noChangeArrowheads="1"/>
          </p:cNvSpPr>
          <p:nvPr>
            <p:ph type="sldNum" sz="quarter" idx="4"/>
          </p:nvPr>
        </p:nvSpPr>
        <p:spPr bwMode="auto">
          <a:xfrm>
            <a:off x="9662717" y="6515102"/>
            <a:ext cx="205184"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algn="r" eaLnBrk="1" hangingPunct="1">
              <a:defRPr sz="1300">
                <a:solidFill>
                  <a:srgbClr val="808080"/>
                </a:solidFill>
                <a:latin typeface="Arial" panose="020B0604020202020204" pitchFamily="34" charset="0"/>
                <a:cs typeface="Arial" panose="020B0604020202020204" pitchFamily="34" charset="0"/>
              </a:defRPr>
            </a:lvl1pPr>
          </a:lstStyle>
          <a:p>
            <a:fld id="{439F3EBF-7677-7C47-BEC3-90864436CFF8}" type="slidenum">
              <a:rPr lang="en-US" smtClean="0"/>
              <a:t>‹#›</a:t>
            </a:fld>
            <a:endParaRPr lang="en-US"/>
          </a:p>
        </p:txBody>
      </p:sp>
    </p:spTree>
    <p:extLst>
      <p:ext uri="{BB962C8B-B14F-4D97-AF65-F5344CB8AC3E}">
        <p14:creationId xmlns:p14="http://schemas.microsoft.com/office/powerpoint/2010/main" val="255554584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rtl="0" eaLnBrk="0" fontAlgn="base" hangingPunct="0">
        <a:spcBef>
          <a:spcPct val="0"/>
        </a:spcBef>
        <a:spcAft>
          <a:spcPct val="0"/>
        </a:spcAft>
        <a:defRPr kumimoji="1" sz="1788" b="1">
          <a:solidFill>
            <a:schemeClr val="tx2"/>
          </a:solidFill>
          <a:latin typeface="+mj-lt"/>
          <a:ea typeface="+mj-ea"/>
          <a:cs typeface="+mj-cs"/>
        </a:defRPr>
      </a:lvl1pPr>
      <a:lvl2pPr algn="l" rtl="0" eaLnBrk="0" fontAlgn="base" hangingPunct="0">
        <a:spcBef>
          <a:spcPct val="0"/>
        </a:spcBef>
        <a:spcAft>
          <a:spcPct val="0"/>
        </a:spcAft>
        <a:defRPr kumimoji="1" sz="1788"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1788"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1788"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1788" b="1">
          <a:solidFill>
            <a:schemeClr val="tx2"/>
          </a:solidFill>
          <a:latin typeface="Arial" charset="0"/>
          <a:ea typeface="ＭＳ Ｐゴシック" pitchFamily="50" charset="-128"/>
        </a:defRPr>
      </a:lvl5pPr>
      <a:lvl6pPr marL="371475" algn="l" rtl="0" fontAlgn="base">
        <a:spcBef>
          <a:spcPct val="0"/>
        </a:spcBef>
        <a:spcAft>
          <a:spcPct val="0"/>
        </a:spcAft>
        <a:defRPr kumimoji="1" sz="1788" b="1">
          <a:solidFill>
            <a:schemeClr val="tx2"/>
          </a:solidFill>
          <a:latin typeface="Arial" charset="0"/>
          <a:ea typeface="ＭＳ Ｐゴシック" pitchFamily="50" charset="-128"/>
        </a:defRPr>
      </a:lvl6pPr>
      <a:lvl7pPr marL="742950" algn="l" rtl="0" fontAlgn="base">
        <a:spcBef>
          <a:spcPct val="0"/>
        </a:spcBef>
        <a:spcAft>
          <a:spcPct val="0"/>
        </a:spcAft>
        <a:defRPr kumimoji="1" sz="1788" b="1">
          <a:solidFill>
            <a:schemeClr val="tx2"/>
          </a:solidFill>
          <a:latin typeface="Arial" charset="0"/>
          <a:ea typeface="ＭＳ Ｐゴシック" pitchFamily="50" charset="-128"/>
        </a:defRPr>
      </a:lvl7pPr>
      <a:lvl8pPr marL="1114425" algn="l" rtl="0" fontAlgn="base">
        <a:spcBef>
          <a:spcPct val="0"/>
        </a:spcBef>
        <a:spcAft>
          <a:spcPct val="0"/>
        </a:spcAft>
        <a:defRPr kumimoji="1" sz="1788" b="1">
          <a:solidFill>
            <a:schemeClr val="tx2"/>
          </a:solidFill>
          <a:latin typeface="Arial" charset="0"/>
          <a:ea typeface="ＭＳ Ｐゴシック" pitchFamily="50" charset="-128"/>
        </a:defRPr>
      </a:lvl8pPr>
      <a:lvl9pPr marL="1485900" algn="l" rtl="0" fontAlgn="base">
        <a:spcBef>
          <a:spcPct val="0"/>
        </a:spcBef>
        <a:spcAft>
          <a:spcPct val="0"/>
        </a:spcAft>
        <a:defRPr kumimoji="1" sz="1788" b="1">
          <a:solidFill>
            <a:schemeClr val="tx2"/>
          </a:solidFill>
          <a:latin typeface="Arial" charset="0"/>
          <a:ea typeface="ＭＳ Ｐゴシック" pitchFamily="50" charset="-128"/>
        </a:defRPr>
      </a:lvl9pPr>
    </p:titleStyle>
    <p:bodyStyle>
      <a:lvl1pPr marL="147042" indent="-147042" algn="l" rtl="0" eaLnBrk="0" fontAlgn="base" hangingPunct="0">
        <a:spcBef>
          <a:spcPct val="30000"/>
        </a:spcBef>
        <a:spcAft>
          <a:spcPct val="0"/>
        </a:spcAft>
        <a:buClr>
          <a:srgbClr val="003C2C"/>
        </a:buClr>
        <a:buFont typeface="Wingdings" panose="05000000000000000000" pitchFamily="2" charset="2"/>
        <a:buChar char="§"/>
        <a:defRPr kumimoji="1" sz="1138">
          <a:solidFill>
            <a:schemeClr val="tx1"/>
          </a:solidFill>
          <a:latin typeface="+mn-lt"/>
          <a:ea typeface="+mn-ea"/>
          <a:cs typeface="+mn-cs"/>
        </a:defRPr>
      </a:lvl1pPr>
      <a:lvl2pPr marL="439837" indent="-147042" algn="l" rtl="0" eaLnBrk="0" fontAlgn="base" hangingPunct="0">
        <a:spcBef>
          <a:spcPct val="30000"/>
        </a:spcBef>
        <a:spcAft>
          <a:spcPct val="0"/>
        </a:spcAft>
        <a:buSzPct val="100000"/>
        <a:buFont typeface="Arial" panose="020B0604020202020204" pitchFamily="34" charset="0"/>
        <a:buChar char="−"/>
        <a:defRPr kumimoji="1" sz="1138">
          <a:solidFill>
            <a:schemeClr val="tx1"/>
          </a:solidFill>
          <a:latin typeface="+mn-lt"/>
          <a:ea typeface="+mn-ea"/>
        </a:defRPr>
      </a:lvl2pPr>
      <a:lvl3pPr marL="731342" indent="-145753" algn="l" rtl="0" eaLnBrk="0" fontAlgn="base" hangingPunct="0">
        <a:spcBef>
          <a:spcPct val="30000"/>
        </a:spcBef>
        <a:spcAft>
          <a:spcPct val="0"/>
        </a:spcAft>
        <a:buClr>
          <a:srgbClr val="A2A2A2"/>
        </a:buClr>
        <a:buSzPct val="70000"/>
        <a:buFont typeface="Wingdings" panose="05000000000000000000" pitchFamily="2" charset="2"/>
        <a:buChar char="l"/>
        <a:defRPr kumimoji="1" sz="1138">
          <a:solidFill>
            <a:schemeClr val="tx1"/>
          </a:solidFill>
          <a:latin typeface="+mn-lt"/>
          <a:ea typeface="+mn-ea"/>
        </a:defRPr>
      </a:lvl3pPr>
      <a:lvl4pPr marL="1016397" indent="-139303" algn="l" rtl="0" eaLnBrk="0" fontAlgn="ctr" hangingPunct="0">
        <a:spcBef>
          <a:spcPct val="30000"/>
        </a:spcBef>
        <a:spcAft>
          <a:spcPct val="0"/>
        </a:spcAft>
        <a:buClr>
          <a:srgbClr val="A2A2A2"/>
        </a:buClr>
        <a:buSzPct val="70000"/>
        <a:buFont typeface="Wingdings" panose="05000000000000000000" pitchFamily="2" charset="2"/>
        <a:buChar char="ü"/>
        <a:defRPr kumimoji="1" sz="1138">
          <a:solidFill>
            <a:schemeClr val="tx1"/>
          </a:solidFill>
          <a:latin typeface="+mn-lt"/>
          <a:ea typeface="+mn-ea"/>
        </a:defRPr>
      </a:lvl4pPr>
      <a:lvl5pPr marL="1310481" indent="-147042" algn="l" rtl="0" eaLnBrk="0" fontAlgn="ctr" hangingPunct="0">
        <a:spcBef>
          <a:spcPct val="30000"/>
        </a:spcBef>
        <a:spcAft>
          <a:spcPct val="0"/>
        </a:spcAft>
        <a:buClr>
          <a:srgbClr val="A2A2A2"/>
        </a:buClr>
        <a:buSzPct val="70000"/>
        <a:buChar char="•"/>
        <a:defRPr kumimoji="1" sz="1138">
          <a:solidFill>
            <a:schemeClr val="tx1"/>
          </a:solidFill>
          <a:latin typeface="+mn-lt"/>
          <a:ea typeface="+mn-ea"/>
        </a:defRPr>
      </a:lvl5pPr>
      <a:lvl6pPr marL="1681956" indent="-147042" algn="l" rtl="0" fontAlgn="ctr">
        <a:spcBef>
          <a:spcPct val="30000"/>
        </a:spcBef>
        <a:spcAft>
          <a:spcPct val="0"/>
        </a:spcAft>
        <a:buClr>
          <a:srgbClr val="A2A2A2"/>
        </a:buClr>
        <a:buSzPct val="70000"/>
        <a:buChar char="•"/>
        <a:defRPr kumimoji="1" sz="1138">
          <a:solidFill>
            <a:schemeClr val="tx1"/>
          </a:solidFill>
          <a:latin typeface="+mn-lt"/>
          <a:ea typeface="+mn-ea"/>
        </a:defRPr>
      </a:lvl6pPr>
      <a:lvl7pPr marL="2053431" indent="-147042" algn="l" rtl="0" fontAlgn="ctr">
        <a:spcBef>
          <a:spcPct val="30000"/>
        </a:spcBef>
        <a:spcAft>
          <a:spcPct val="0"/>
        </a:spcAft>
        <a:buClr>
          <a:srgbClr val="A2A2A2"/>
        </a:buClr>
        <a:buSzPct val="70000"/>
        <a:buChar char="•"/>
        <a:defRPr kumimoji="1" sz="1138">
          <a:solidFill>
            <a:schemeClr val="tx1"/>
          </a:solidFill>
          <a:latin typeface="+mn-lt"/>
          <a:ea typeface="+mn-ea"/>
        </a:defRPr>
      </a:lvl7pPr>
      <a:lvl8pPr marL="2424906" indent="-147042" algn="l" rtl="0" fontAlgn="ctr">
        <a:spcBef>
          <a:spcPct val="30000"/>
        </a:spcBef>
        <a:spcAft>
          <a:spcPct val="0"/>
        </a:spcAft>
        <a:buClr>
          <a:srgbClr val="A2A2A2"/>
        </a:buClr>
        <a:buSzPct val="70000"/>
        <a:buChar char="•"/>
        <a:defRPr kumimoji="1" sz="1138">
          <a:solidFill>
            <a:schemeClr val="tx1"/>
          </a:solidFill>
          <a:latin typeface="+mn-lt"/>
          <a:ea typeface="+mn-ea"/>
        </a:defRPr>
      </a:lvl8pPr>
      <a:lvl9pPr marL="2796381" indent="-147042" algn="l" rtl="0" fontAlgn="ctr">
        <a:spcBef>
          <a:spcPct val="30000"/>
        </a:spcBef>
        <a:spcAft>
          <a:spcPct val="0"/>
        </a:spcAft>
        <a:buClr>
          <a:srgbClr val="A2A2A2"/>
        </a:buClr>
        <a:buSzPct val="70000"/>
        <a:buChar char="•"/>
        <a:defRPr kumimoji="1" sz="1138">
          <a:solidFill>
            <a:schemeClr val="tx1"/>
          </a:solidFill>
          <a:latin typeface="+mn-lt"/>
          <a:ea typeface="+mn-ea"/>
        </a:defRPr>
      </a:lvl9pPr>
    </p:bodyStyle>
    <p:otherStyle>
      <a:defPPr>
        <a:defRPr lang="ja-JP"/>
      </a:defPPr>
      <a:lvl1pPr marL="0" algn="l" defTabSz="742950" rtl="0" eaLnBrk="1" latinLnBrk="0" hangingPunct="1">
        <a:defRPr kumimoji="1" sz="1463" kern="1200">
          <a:solidFill>
            <a:schemeClr val="tx1"/>
          </a:solidFill>
          <a:latin typeface="+mn-lt"/>
          <a:ea typeface="+mn-ea"/>
          <a:cs typeface="+mn-cs"/>
        </a:defRPr>
      </a:lvl1pPr>
      <a:lvl2pPr marL="371475" algn="l" defTabSz="742950" rtl="0" eaLnBrk="1" latinLnBrk="0" hangingPunct="1">
        <a:defRPr kumimoji="1" sz="1463" kern="1200">
          <a:solidFill>
            <a:schemeClr val="tx1"/>
          </a:solidFill>
          <a:latin typeface="+mn-lt"/>
          <a:ea typeface="+mn-ea"/>
          <a:cs typeface="+mn-cs"/>
        </a:defRPr>
      </a:lvl2pPr>
      <a:lvl3pPr marL="742950" algn="l" defTabSz="742950" rtl="0" eaLnBrk="1" latinLnBrk="0" hangingPunct="1">
        <a:defRPr kumimoji="1" sz="1463" kern="1200">
          <a:solidFill>
            <a:schemeClr val="tx1"/>
          </a:solidFill>
          <a:latin typeface="+mn-lt"/>
          <a:ea typeface="+mn-ea"/>
          <a:cs typeface="+mn-cs"/>
        </a:defRPr>
      </a:lvl3pPr>
      <a:lvl4pPr marL="1114425" algn="l" defTabSz="742950" rtl="0" eaLnBrk="1" latinLnBrk="0" hangingPunct="1">
        <a:defRPr kumimoji="1" sz="1463" kern="1200">
          <a:solidFill>
            <a:schemeClr val="tx1"/>
          </a:solidFill>
          <a:latin typeface="+mn-lt"/>
          <a:ea typeface="+mn-ea"/>
          <a:cs typeface="+mn-cs"/>
        </a:defRPr>
      </a:lvl4pPr>
      <a:lvl5pPr marL="1485900" algn="l" defTabSz="742950" rtl="0" eaLnBrk="1" latinLnBrk="0" hangingPunct="1">
        <a:defRPr kumimoji="1" sz="1463" kern="1200">
          <a:solidFill>
            <a:schemeClr val="tx1"/>
          </a:solidFill>
          <a:latin typeface="+mn-lt"/>
          <a:ea typeface="+mn-ea"/>
          <a:cs typeface="+mn-cs"/>
        </a:defRPr>
      </a:lvl5pPr>
      <a:lvl6pPr marL="1857375" algn="l" defTabSz="742950" rtl="0" eaLnBrk="1" latinLnBrk="0" hangingPunct="1">
        <a:defRPr kumimoji="1" sz="1463" kern="1200">
          <a:solidFill>
            <a:schemeClr val="tx1"/>
          </a:solidFill>
          <a:latin typeface="+mn-lt"/>
          <a:ea typeface="+mn-ea"/>
          <a:cs typeface="+mn-cs"/>
        </a:defRPr>
      </a:lvl6pPr>
      <a:lvl7pPr marL="2228850" algn="l" defTabSz="742950" rtl="0" eaLnBrk="1" latinLnBrk="0" hangingPunct="1">
        <a:defRPr kumimoji="1" sz="1463" kern="1200">
          <a:solidFill>
            <a:schemeClr val="tx1"/>
          </a:solidFill>
          <a:latin typeface="+mn-lt"/>
          <a:ea typeface="+mn-ea"/>
          <a:cs typeface="+mn-cs"/>
        </a:defRPr>
      </a:lvl7pPr>
      <a:lvl8pPr marL="2600325" algn="l" defTabSz="742950" rtl="0" eaLnBrk="1" latinLnBrk="0" hangingPunct="1">
        <a:defRPr kumimoji="1" sz="1463" kern="1200">
          <a:solidFill>
            <a:schemeClr val="tx1"/>
          </a:solidFill>
          <a:latin typeface="+mn-lt"/>
          <a:ea typeface="+mn-ea"/>
          <a:cs typeface="+mn-cs"/>
        </a:defRPr>
      </a:lvl8pPr>
      <a:lvl9pPr marL="2971800" algn="l" defTabSz="742950" rtl="0" eaLnBrk="1" latinLnBrk="0" hangingPunct="1">
        <a:defRPr kumimoji="1" sz="146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emf"/><Relationship Id="rId11" Type="http://schemas.openxmlformats.org/officeDocument/2006/relationships/image" Target="../media/image15.png"/><Relationship Id="rId5" Type="http://schemas.openxmlformats.org/officeDocument/2006/relationships/image" Target="../media/image9.emf"/><Relationship Id="rId10" Type="http://schemas.openxmlformats.org/officeDocument/2006/relationships/image" Target="../media/image14.png"/><Relationship Id="rId4" Type="http://schemas.openxmlformats.org/officeDocument/2006/relationships/image" Target="../media/image8.emf"/><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package" Target="../embeddings/Microsoft_Excel_Worksheet.xlsx"/><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emf"/><Relationship Id="rId7" Type="http://schemas.openxmlformats.org/officeDocument/2006/relationships/image" Target="../media/image22.png"/><Relationship Id="rId2" Type="http://schemas.openxmlformats.org/officeDocument/2006/relationships/package" Target="../embeddings/Microsoft_Excel_Worksheet1.xlsx"/><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package" Target="../embeddings/Microsoft_Excel_Worksheet2.xlsx"/><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294967295"/>
          </p:nvPr>
        </p:nvSpPr>
        <p:spPr>
          <a:xfrm>
            <a:off x="9534525" y="7080250"/>
            <a:ext cx="371475" cy="333375"/>
          </a:xfrm>
          <a:prstGeom prst="rect">
            <a:avLst/>
          </a:prstGeom>
        </p:spPr>
        <p:txBody>
          <a:bodyPr lIns="91372" tIns="45686" rIns="91372" bIns="45686"/>
          <a:lstStyle/>
          <a:p>
            <a:pPr marL="169737" indent="-169737" algn="ctr">
              <a:defRPr/>
            </a:pPr>
            <a:fld id="{F6BC7011-AC57-4536-B91C-6DBF81848605}" type="slidenum">
              <a:rPr lang="en-US" sz="1100">
                <a:latin typeface="Helvetica Neue LT Std 55 Roman"/>
              </a:rPr>
              <a:pPr marL="169737" indent="-169737" algn="ctr">
                <a:defRPr/>
              </a:pPr>
              <a:t>1</a:t>
            </a:fld>
            <a:endParaRPr lang="en-US" sz="1100">
              <a:latin typeface="Helvetica Neue LT Std 55 Roman"/>
            </a:endParaRPr>
          </a:p>
        </p:txBody>
      </p:sp>
      <p:sp>
        <p:nvSpPr>
          <p:cNvPr id="162" name="Title 1"/>
          <p:cNvSpPr txBox="1"/>
          <p:nvPr/>
        </p:nvSpPr>
        <p:spPr>
          <a:xfrm>
            <a:off x="3556469" y="3075435"/>
            <a:ext cx="5742385" cy="160043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b">
            <a:spAutoFit/>
          </a:bodyPr>
          <a:lstStyle/>
          <a:p>
            <a:pPr indent="455612" algn="r" defTabSz="913526">
              <a:tabLst>
                <a:tab pos="266700" algn="l"/>
              </a:tabLst>
              <a:defRPr sz="2800" b="1">
                <a:latin typeface="+mn-lt"/>
                <a:ea typeface="+mn-ea"/>
                <a:cs typeface="+mn-cs"/>
                <a:sym typeface="Arial"/>
              </a:defRPr>
            </a:pPr>
            <a:r>
              <a:rPr lang="en-US" sz="3200" dirty="0"/>
              <a:t>Samples of Use Case Analytics</a:t>
            </a:r>
            <a:endParaRPr lang="en-US" sz="1800" dirty="0">
              <a:solidFill>
                <a:schemeClr val="accent6">
                  <a:lumMod val="60000"/>
                  <a:lumOff val="40000"/>
                </a:schemeClr>
              </a:solidFill>
              <a:sym typeface="Calibri"/>
            </a:endParaRPr>
          </a:p>
          <a:p>
            <a:pPr indent="455612" algn="r" defTabSz="913526">
              <a:tabLst>
                <a:tab pos="266700" algn="l"/>
              </a:tabLst>
              <a:defRPr sz="2800" b="1">
                <a:latin typeface="+mn-lt"/>
                <a:ea typeface="+mn-ea"/>
                <a:cs typeface="+mn-cs"/>
                <a:sym typeface="Arial"/>
              </a:defRPr>
            </a:pPr>
            <a:r>
              <a:rPr lang="en-US" sz="2000" dirty="0"/>
              <a:t>Retail Analytics, Planning &amp; Process Excellence</a:t>
            </a:r>
          </a:p>
        </p:txBody>
      </p:sp>
      <p:sp>
        <p:nvSpPr>
          <p:cNvPr id="2" name="Footer Placeholder 1">
            <a:extLst>
              <a:ext uri="{FF2B5EF4-FFF2-40B4-BE49-F238E27FC236}">
                <a16:creationId xmlns:a16="http://schemas.microsoft.com/office/drawing/2014/main" id="{69C392CE-B69D-2B60-B503-B3E8D9038339}"/>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dirty="0">
                <a:solidFill>
                  <a:prstClr val="black">
                    <a:tint val="75000"/>
                  </a:prstClr>
                </a:solidFill>
                <a:latin typeface="Calibri"/>
              </a:rPr>
              <a:t>For Internal Use Only - Confidential</a:t>
            </a:r>
          </a:p>
        </p:txBody>
      </p:sp>
    </p:spTree>
    <p:extLst>
      <p:ext uri="{BB962C8B-B14F-4D97-AF65-F5344CB8AC3E}">
        <p14:creationId xmlns:p14="http://schemas.microsoft.com/office/powerpoint/2010/main" val="896435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A319-C15C-D4C0-A002-35120F30FC19}"/>
            </a:ext>
          </a:extLst>
        </p:cNvPr>
        <p:cNvGrpSpPr/>
        <p:nvPr/>
      </p:nvGrpSpPr>
      <p:grpSpPr>
        <a:xfrm>
          <a:off x="0" y="0"/>
          <a:ext cx="0" cy="0"/>
          <a:chOff x="0" y="0"/>
          <a:chExt cx="0" cy="0"/>
        </a:xfrm>
      </p:grpSpPr>
      <p:pic>
        <p:nvPicPr>
          <p:cNvPr id="31" name="Picture 30">
            <a:extLst>
              <a:ext uri="{FF2B5EF4-FFF2-40B4-BE49-F238E27FC236}">
                <a16:creationId xmlns:a16="http://schemas.microsoft.com/office/drawing/2014/main" id="{C43BCF8B-E018-D0C0-48CA-88DA83C529CC}"/>
              </a:ext>
            </a:extLst>
          </p:cNvPr>
          <p:cNvPicPr>
            <a:picLocks noChangeAspect="1"/>
          </p:cNvPicPr>
          <p:nvPr/>
        </p:nvPicPr>
        <p:blipFill>
          <a:blip r:embed="rId3"/>
          <a:stretch>
            <a:fillRect/>
          </a:stretch>
        </p:blipFill>
        <p:spPr>
          <a:xfrm>
            <a:off x="434847" y="3795371"/>
            <a:ext cx="4584589" cy="2755631"/>
          </a:xfrm>
          <a:prstGeom prst="rect">
            <a:avLst/>
          </a:prstGeom>
        </p:spPr>
      </p:pic>
      <p:sp>
        <p:nvSpPr>
          <p:cNvPr id="3" name="Title 1">
            <a:extLst>
              <a:ext uri="{FF2B5EF4-FFF2-40B4-BE49-F238E27FC236}">
                <a16:creationId xmlns:a16="http://schemas.microsoft.com/office/drawing/2014/main" id="{33BE42D8-CD6C-D3A2-81B7-24FF396EB9DD}"/>
              </a:ext>
            </a:extLst>
          </p:cNvPr>
          <p:cNvSpPr>
            <a:spLocks noGrp="1"/>
          </p:cNvSpPr>
          <p:nvPr>
            <p:ph type="title" idx="4294967295"/>
          </p:nvPr>
        </p:nvSpPr>
        <p:spPr>
          <a:xfrm>
            <a:off x="673331" y="373912"/>
            <a:ext cx="6239533" cy="385536"/>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Use Case : </a:t>
            </a:r>
            <a:r>
              <a:rPr lang="en-US" sz="2000" kern="0" dirty="0">
                <a:solidFill>
                  <a:schemeClr val="tx1"/>
                </a:solidFill>
                <a:latin typeface="Arial"/>
                <a:cs typeface="Arial"/>
              </a:rPr>
              <a:t>Propensity Take Over Loan Pension</a:t>
            </a:r>
            <a:endParaRPr lang="en-ID" sz="2000" b="1"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31DDA29-8D71-A80C-8237-FCA547BF161D}"/>
              </a:ext>
            </a:extLst>
          </p:cNvPr>
          <p:cNvSpPr txBox="1"/>
          <p:nvPr/>
        </p:nvSpPr>
        <p:spPr>
          <a:xfrm>
            <a:off x="148499" y="1778795"/>
            <a:ext cx="4589348" cy="830997"/>
          </a:xfrm>
          <a:prstGeom prst="rect">
            <a:avLst/>
          </a:prstGeom>
          <a:noFill/>
        </p:spPr>
        <p:txBody>
          <a:bodyPr wrap="square" rtlCol="0">
            <a:spAutoFit/>
          </a:bodyPr>
          <a:lstStyle/>
          <a:p>
            <a:pPr marL="0" marR="0" lvl="0" indent="0" algn="just" defTabSz="7429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Several RLB customers are observed to exit their relationship with the bank by having their loan taken over by other financial institutions. The bank manages this risk using takeover score to preemptively retain preferred customers.</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11" name="TextBox 10">
            <a:extLst>
              <a:ext uri="{FF2B5EF4-FFF2-40B4-BE49-F238E27FC236}">
                <a16:creationId xmlns:a16="http://schemas.microsoft.com/office/drawing/2014/main" id="{A88B6057-D27E-8192-FF44-B67472D6FFE2}"/>
              </a:ext>
            </a:extLst>
          </p:cNvPr>
          <p:cNvSpPr txBox="1"/>
          <p:nvPr/>
        </p:nvSpPr>
        <p:spPr>
          <a:xfrm>
            <a:off x="145695" y="1533233"/>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13" name="TextBox 12">
            <a:extLst>
              <a:ext uri="{FF2B5EF4-FFF2-40B4-BE49-F238E27FC236}">
                <a16:creationId xmlns:a16="http://schemas.microsoft.com/office/drawing/2014/main" id="{86E84EC7-DF32-7C5A-0790-79050FE26F70}"/>
              </a:ext>
            </a:extLst>
          </p:cNvPr>
          <p:cNvSpPr txBox="1"/>
          <p:nvPr/>
        </p:nvSpPr>
        <p:spPr>
          <a:xfrm>
            <a:off x="4928885" y="1875211"/>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14" name="TextBox 13">
            <a:extLst>
              <a:ext uri="{FF2B5EF4-FFF2-40B4-BE49-F238E27FC236}">
                <a16:creationId xmlns:a16="http://schemas.microsoft.com/office/drawing/2014/main" id="{F5F47576-B33F-9C79-A269-EA4282C7E783}"/>
              </a:ext>
            </a:extLst>
          </p:cNvPr>
          <p:cNvSpPr txBox="1"/>
          <p:nvPr/>
        </p:nvSpPr>
        <p:spPr>
          <a:xfrm>
            <a:off x="4954203" y="2116576"/>
            <a:ext cx="4528271" cy="1261884"/>
          </a:xfrm>
          <a:prstGeom prst="rect">
            <a:avLst/>
          </a:prstGeom>
          <a:noFill/>
        </p:spPr>
        <p:txBody>
          <a:bodyPr wrap="square" rtlCol="0">
            <a:spAutoFit/>
          </a:bodyPr>
          <a:lstStyle/>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Reduces takeover outstanding (amount) from 84,284 billions (before model applied) to 7,024 billions (actual) or 4,202 billions from actual priority decile. </a:t>
            </a:r>
          </a:p>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Compared with control group, model can reduce take over amount by</a:t>
            </a:r>
            <a:r>
              <a:rPr kumimoji="0" lang="en-US" sz="1400" b="1" i="0" u="none" strike="noStrike" kern="1200" cap="none" spc="0" normalizeH="0" baseline="0" noProof="0" dirty="0">
                <a:ln>
                  <a:noFill/>
                </a:ln>
                <a:solidFill>
                  <a:srgbClr val="292929"/>
                </a:solidFill>
                <a:effectLst/>
                <a:uLnTx/>
                <a:uFillTx/>
                <a:latin typeface="Arial"/>
                <a:ea typeface="+mn-ea"/>
                <a:cs typeface="+mn-cs"/>
              </a:rPr>
              <a:t> 3.8x</a:t>
            </a:r>
          </a:p>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60% of takeover amount (actual) came from priority decile. </a:t>
            </a:r>
          </a:p>
        </p:txBody>
      </p:sp>
      <p:sp>
        <p:nvSpPr>
          <p:cNvPr id="18" name="TextBox 17">
            <a:extLst>
              <a:ext uri="{FF2B5EF4-FFF2-40B4-BE49-F238E27FC236}">
                <a16:creationId xmlns:a16="http://schemas.microsoft.com/office/drawing/2014/main" id="{096D2232-F72E-B3B8-B1F3-3B0D6A264FAC}"/>
              </a:ext>
            </a:extLst>
          </p:cNvPr>
          <p:cNvSpPr txBox="1"/>
          <p:nvPr/>
        </p:nvSpPr>
        <p:spPr>
          <a:xfrm>
            <a:off x="148499" y="896635"/>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LOB</a:t>
            </a:r>
            <a:endParaRPr kumimoji="0" lang="en-US" sz="1300" b="1" i="0" u="none" strike="noStrike" kern="1200" cap="none" spc="0" normalizeH="0" baseline="0" noProof="0" dirty="0">
              <a:ln>
                <a:noFill/>
              </a:ln>
              <a:solidFill>
                <a:srgbClr val="292929"/>
              </a:solidFill>
              <a:effectLst/>
              <a:uLnTx/>
              <a:uFillTx/>
              <a:latin typeface="Arial"/>
              <a:ea typeface="+mn-ea"/>
              <a:cs typeface="+mn-cs"/>
            </a:endParaRPr>
          </a:p>
        </p:txBody>
      </p:sp>
      <p:sp>
        <p:nvSpPr>
          <p:cNvPr id="19" name="TextBox 18">
            <a:extLst>
              <a:ext uri="{FF2B5EF4-FFF2-40B4-BE49-F238E27FC236}">
                <a16:creationId xmlns:a16="http://schemas.microsoft.com/office/drawing/2014/main" id="{D731ED7B-5A0E-D91E-DC98-64B469956E7B}"/>
              </a:ext>
            </a:extLst>
          </p:cNvPr>
          <p:cNvSpPr txBox="1"/>
          <p:nvPr/>
        </p:nvSpPr>
        <p:spPr>
          <a:xfrm>
            <a:off x="211266" y="1135594"/>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RLB – Pension Business</a:t>
            </a:r>
          </a:p>
        </p:txBody>
      </p:sp>
      <p:sp>
        <p:nvSpPr>
          <p:cNvPr id="22" name="TextBox 21">
            <a:extLst>
              <a:ext uri="{FF2B5EF4-FFF2-40B4-BE49-F238E27FC236}">
                <a16:creationId xmlns:a16="http://schemas.microsoft.com/office/drawing/2014/main" id="{0CD08CEF-4E42-5340-1E15-39524EFE43CB}"/>
              </a:ext>
            </a:extLst>
          </p:cNvPr>
          <p:cNvSpPr txBox="1"/>
          <p:nvPr/>
        </p:nvSpPr>
        <p:spPr>
          <a:xfrm>
            <a:off x="131328" y="2716741"/>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23" name="TextBox 22">
            <a:extLst>
              <a:ext uri="{FF2B5EF4-FFF2-40B4-BE49-F238E27FC236}">
                <a16:creationId xmlns:a16="http://schemas.microsoft.com/office/drawing/2014/main" id="{28EA4FC9-C972-B451-2850-309DCA715EA3}"/>
              </a:ext>
            </a:extLst>
          </p:cNvPr>
          <p:cNvSpPr txBox="1"/>
          <p:nvPr/>
        </p:nvSpPr>
        <p:spPr>
          <a:xfrm>
            <a:off x="153589" y="2974352"/>
            <a:ext cx="4589348" cy="6463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New takeover score is developed using Extreme Gradient Boosting to predict takeover.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Target :takeover within the next 4 months.</a:t>
            </a:r>
          </a:p>
        </p:txBody>
      </p:sp>
      <p:sp>
        <p:nvSpPr>
          <p:cNvPr id="24" name="TextBox 23">
            <a:extLst>
              <a:ext uri="{FF2B5EF4-FFF2-40B4-BE49-F238E27FC236}">
                <a16:creationId xmlns:a16="http://schemas.microsoft.com/office/drawing/2014/main" id="{162290FE-0F4A-75BF-67CB-F6258D24B178}"/>
              </a:ext>
            </a:extLst>
          </p:cNvPr>
          <p:cNvSpPr txBox="1"/>
          <p:nvPr/>
        </p:nvSpPr>
        <p:spPr>
          <a:xfrm>
            <a:off x="4953000" y="928950"/>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5" name="TextBox 24">
            <a:extLst>
              <a:ext uri="{FF2B5EF4-FFF2-40B4-BE49-F238E27FC236}">
                <a16:creationId xmlns:a16="http://schemas.microsoft.com/office/drawing/2014/main" id="{9DCA82E1-D9D4-65A5-DEBC-205DDC6CE500}"/>
              </a:ext>
            </a:extLst>
          </p:cNvPr>
          <p:cNvSpPr txBox="1"/>
          <p:nvPr/>
        </p:nvSpPr>
        <p:spPr>
          <a:xfrm>
            <a:off x="4954203" y="1154656"/>
            <a:ext cx="4528271" cy="646331"/>
          </a:xfrm>
          <a:prstGeom prst="rect">
            <a:avLst/>
          </a:prstGeom>
          <a:noFill/>
        </p:spPr>
        <p:txBody>
          <a:bodyPr wrap="square" rtlCol="0">
            <a:spAutoFit/>
          </a:bodyPr>
          <a:lstStyle/>
          <a:p>
            <a:pPr marL="0" marR="0" lvl="0" indent="0" algn="just" defTabSz="74295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Model are used by RM for </a:t>
            </a:r>
            <a:r>
              <a:rPr kumimoji="0" lang="en-US" sz="1200" b="0" i="0" u="none" strike="noStrike" kern="1200" cap="none" spc="0" normalizeH="0" baseline="0" noProof="0" dirty="0" err="1">
                <a:ln>
                  <a:noFill/>
                </a:ln>
                <a:solidFill>
                  <a:prstClr val="black"/>
                </a:solidFill>
                <a:effectLst/>
                <a:uLnTx/>
                <a:uFillTx/>
                <a:latin typeface="Arial"/>
                <a:ea typeface="+mn-ea"/>
                <a:cs typeface="+mn-cs"/>
              </a:rPr>
              <a:t>for</a:t>
            </a:r>
            <a:r>
              <a:rPr kumimoji="0" lang="en-US" sz="1200" b="0" i="0" u="none" strike="noStrike" kern="1200" cap="none" spc="0" normalizeH="0" baseline="0" noProof="0" dirty="0">
                <a:ln>
                  <a:noFill/>
                </a:ln>
                <a:solidFill>
                  <a:prstClr val="black"/>
                </a:solidFill>
                <a:effectLst/>
                <a:uLnTx/>
                <a:uFillTx/>
                <a:latin typeface="Arial"/>
                <a:ea typeface="+mn-ea"/>
                <a:cs typeface="+mn-cs"/>
              </a:rPr>
              <a:t> prioritization strategy to reduce takeover rate (has been implemented in Oct23. RM will  focus on Decile 1 &amp; 2</a:t>
            </a:r>
          </a:p>
        </p:txBody>
      </p:sp>
      <p:sp>
        <p:nvSpPr>
          <p:cNvPr id="28" name="Footer Placeholder 1">
            <a:extLst>
              <a:ext uri="{FF2B5EF4-FFF2-40B4-BE49-F238E27FC236}">
                <a16:creationId xmlns:a16="http://schemas.microsoft.com/office/drawing/2014/main" id="{F2C51881-52E9-851D-08DB-38E8F2866EC7}"/>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tint val="75000"/>
                  </a:prstClr>
                </a:solidFill>
                <a:effectLst/>
                <a:uLnTx/>
                <a:uFillTx/>
                <a:latin typeface="Calibri"/>
                <a:ea typeface="+mn-ea"/>
                <a:cs typeface="+mn-cs"/>
              </a:rPr>
              <a:t>For Internal Use Only - Confidential</a:t>
            </a:r>
          </a:p>
        </p:txBody>
      </p:sp>
      <p:sp>
        <p:nvSpPr>
          <p:cNvPr id="10" name="TextBox 9">
            <a:extLst>
              <a:ext uri="{FF2B5EF4-FFF2-40B4-BE49-F238E27FC236}">
                <a16:creationId xmlns:a16="http://schemas.microsoft.com/office/drawing/2014/main" id="{D17B7642-01BB-1328-9D87-F5AB2E15FBB8}"/>
              </a:ext>
            </a:extLst>
          </p:cNvPr>
          <p:cNvSpPr txBox="1"/>
          <p:nvPr/>
        </p:nvSpPr>
        <p:spPr>
          <a:xfrm>
            <a:off x="3886626" y="6287137"/>
            <a:ext cx="1090363" cy="215444"/>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0000"/>
                </a:solidFill>
                <a:effectLst/>
                <a:uLnTx/>
                <a:uFillTx/>
                <a:latin typeface="Arial" pitchFamily="34" charset="0"/>
                <a:ea typeface="+mn-ea"/>
                <a:cs typeface="Arial" pitchFamily="34" charset="0"/>
              </a:rPr>
              <a:t>Priority: Decile 1-2</a:t>
            </a:r>
            <a:endParaRPr kumimoji="0" lang="en-ID" sz="800" b="1" i="0" u="none" strike="noStrike" kern="1200" cap="none" spc="0" normalizeH="0" baseline="0" noProof="0" dirty="0">
              <a:ln>
                <a:noFill/>
              </a:ln>
              <a:solidFill>
                <a:srgbClr val="FF0000"/>
              </a:solidFill>
              <a:effectLst/>
              <a:uLnTx/>
              <a:uFillTx/>
              <a:latin typeface="Arial" pitchFamily="34" charset="0"/>
              <a:ea typeface="+mn-ea"/>
              <a:cs typeface="Arial" pitchFamily="34" charset="0"/>
            </a:endParaRPr>
          </a:p>
        </p:txBody>
      </p:sp>
      <p:sp>
        <p:nvSpPr>
          <p:cNvPr id="12" name="Arrow: Down 11">
            <a:extLst>
              <a:ext uri="{FF2B5EF4-FFF2-40B4-BE49-F238E27FC236}">
                <a16:creationId xmlns:a16="http://schemas.microsoft.com/office/drawing/2014/main" id="{240A27CF-5EC3-5696-7CD5-15646B6A1865}"/>
              </a:ext>
            </a:extLst>
          </p:cNvPr>
          <p:cNvSpPr/>
          <p:nvPr/>
        </p:nvSpPr>
        <p:spPr>
          <a:xfrm>
            <a:off x="2443173" y="4362863"/>
            <a:ext cx="352125" cy="1326122"/>
          </a:xfrm>
          <a:prstGeom prst="down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20" name="Arrow: Down 19">
            <a:extLst>
              <a:ext uri="{FF2B5EF4-FFF2-40B4-BE49-F238E27FC236}">
                <a16:creationId xmlns:a16="http://schemas.microsoft.com/office/drawing/2014/main" id="{2379221E-485F-D756-8C62-8514C97263C3}"/>
              </a:ext>
            </a:extLst>
          </p:cNvPr>
          <p:cNvSpPr/>
          <p:nvPr/>
        </p:nvSpPr>
        <p:spPr>
          <a:xfrm>
            <a:off x="3573657" y="4383431"/>
            <a:ext cx="352125" cy="1338975"/>
          </a:xfrm>
          <a:prstGeom prst="down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36" name="TextBox 35">
            <a:extLst>
              <a:ext uri="{FF2B5EF4-FFF2-40B4-BE49-F238E27FC236}">
                <a16:creationId xmlns:a16="http://schemas.microsoft.com/office/drawing/2014/main" id="{8B7551CD-1DA3-5374-A657-D569894AC151}"/>
              </a:ext>
            </a:extLst>
          </p:cNvPr>
          <p:cNvSpPr txBox="1"/>
          <p:nvPr/>
        </p:nvSpPr>
        <p:spPr>
          <a:xfrm>
            <a:off x="1661660" y="5028195"/>
            <a:ext cx="458780" cy="20005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700" b="0" i="0" u="none" strike="noStrike" kern="1200" cap="none" spc="0" normalizeH="0" baseline="0" noProof="0" dirty="0">
                <a:ln>
                  <a:noFill/>
                </a:ln>
                <a:solidFill>
                  <a:srgbClr val="292929"/>
                </a:solidFill>
                <a:effectLst/>
                <a:uLnTx/>
                <a:uFillTx/>
                <a:latin typeface="Arial"/>
                <a:ea typeface="+mn-ea"/>
                <a:cs typeface="+mn-cs"/>
              </a:rPr>
              <a:t>33,629</a:t>
            </a:r>
          </a:p>
        </p:txBody>
      </p:sp>
      <p:sp>
        <p:nvSpPr>
          <p:cNvPr id="4" name="Arrow: Down 3">
            <a:extLst>
              <a:ext uri="{FF2B5EF4-FFF2-40B4-BE49-F238E27FC236}">
                <a16:creationId xmlns:a16="http://schemas.microsoft.com/office/drawing/2014/main" id="{2CC59AAF-4CC7-DC11-6F01-BABF5B31AB05}"/>
              </a:ext>
            </a:extLst>
          </p:cNvPr>
          <p:cNvSpPr/>
          <p:nvPr/>
        </p:nvSpPr>
        <p:spPr>
          <a:xfrm>
            <a:off x="1245532" y="5228250"/>
            <a:ext cx="352125" cy="468672"/>
          </a:xfrm>
          <a:prstGeom prst="down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7" name="Rectangle 6">
            <a:extLst>
              <a:ext uri="{FF2B5EF4-FFF2-40B4-BE49-F238E27FC236}">
                <a16:creationId xmlns:a16="http://schemas.microsoft.com/office/drawing/2014/main" id="{5334F5B9-9FA5-7847-A57D-9E809AE08866}"/>
              </a:ext>
            </a:extLst>
          </p:cNvPr>
          <p:cNvSpPr/>
          <p:nvPr/>
        </p:nvSpPr>
        <p:spPr>
          <a:xfrm>
            <a:off x="5581239" y="5373190"/>
            <a:ext cx="3506526" cy="1085222"/>
          </a:xfrm>
          <a:prstGeom prst="rect">
            <a:avLst/>
          </a:prstGeom>
          <a:noFill/>
          <a:ln>
            <a:solidFill>
              <a:srgbClr val="FF0000"/>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pic>
        <p:nvPicPr>
          <p:cNvPr id="8" name="Picture 7">
            <a:extLst>
              <a:ext uri="{FF2B5EF4-FFF2-40B4-BE49-F238E27FC236}">
                <a16:creationId xmlns:a16="http://schemas.microsoft.com/office/drawing/2014/main" id="{BF02F6C9-7D12-9469-C0B3-5DCC97E6D6AA}"/>
              </a:ext>
            </a:extLst>
          </p:cNvPr>
          <p:cNvPicPr>
            <a:picLocks noChangeAspect="1"/>
          </p:cNvPicPr>
          <p:nvPr/>
        </p:nvPicPr>
        <p:blipFill>
          <a:blip r:embed="rId4"/>
          <a:stretch>
            <a:fillRect/>
          </a:stretch>
        </p:blipFill>
        <p:spPr>
          <a:xfrm>
            <a:off x="5699377" y="3767814"/>
            <a:ext cx="3270250" cy="2654300"/>
          </a:xfrm>
          <a:prstGeom prst="rect">
            <a:avLst/>
          </a:prstGeom>
        </p:spPr>
      </p:pic>
    </p:spTree>
    <p:extLst>
      <p:ext uri="{BB962C8B-B14F-4D97-AF65-F5344CB8AC3E}">
        <p14:creationId xmlns:p14="http://schemas.microsoft.com/office/powerpoint/2010/main" val="3614173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8D5A-5771-C4F4-3626-B920D06B9B6E}"/>
            </a:ext>
          </a:extLst>
        </p:cNvPr>
        <p:cNvGrpSpPr/>
        <p:nvPr/>
      </p:nvGrpSpPr>
      <p:grpSpPr>
        <a:xfrm>
          <a:off x="0" y="0"/>
          <a:ext cx="0" cy="0"/>
          <a:chOff x="0" y="0"/>
          <a:chExt cx="0" cy="0"/>
        </a:xfrm>
      </p:grpSpPr>
      <p:sp>
        <p:nvSpPr>
          <p:cNvPr id="25" name="TextBox 24">
            <a:extLst>
              <a:ext uri="{FF2B5EF4-FFF2-40B4-BE49-F238E27FC236}">
                <a16:creationId xmlns:a16="http://schemas.microsoft.com/office/drawing/2014/main" id="{AFCC4FF1-31D0-A9F5-929A-FDF3698E005B}"/>
              </a:ext>
            </a:extLst>
          </p:cNvPr>
          <p:cNvSpPr txBox="1"/>
          <p:nvPr/>
        </p:nvSpPr>
        <p:spPr>
          <a:xfrm>
            <a:off x="4963646" y="1150537"/>
            <a:ext cx="452827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Model used by </a:t>
            </a:r>
            <a:r>
              <a:rPr kumimoji="0" lang="en-US" sz="1200" b="0" i="0" u="none" strike="noStrike" kern="1200" cap="none" spc="0" normalizeH="0" baseline="0" noProof="0" dirty="0" err="1">
                <a:ln>
                  <a:noFill/>
                </a:ln>
                <a:solidFill>
                  <a:srgbClr val="292929"/>
                </a:solidFill>
                <a:effectLst/>
                <a:uLnTx/>
                <a:uFillTx/>
                <a:latin typeface="Arial"/>
                <a:ea typeface="+mn-ea"/>
                <a:cs typeface="+mn-cs"/>
              </a:rPr>
              <a:t>Telesales</a:t>
            </a:r>
            <a:r>
              <a:rPr kumimoji="0" lang="en-US" sz="1200" b="0" i="0" u="none" strike="noStrike" kern="1200" cap="none" spc="0" normalizeH="0" baseline="0" noProof="0" dirty="0">
                <a:ln>
                  <a:noFill/>
                </a:ln>
                <a:solidFill>
                  <a:srgbClr val="292929"/>
                </a:solidFill>
                <a:effectLst/>
                <a:uLnTx/>
                <a:uFillTx/>
                <a:latin typeface="Arial"/>
                <a:ea typeface="+mn-ea"/>
                <a:cs typeface="+mn-cs"/>
              </a:rPr>
              <a:t> for prioritization strategy.</a:t>
            </a:r>
          </a:p>
        </p:txBody>
      </p:sp>
      <p:sp>
        <p:nvSpPr>
          <p:cNvPr id="3" name="Title 1">
            <a:extLst>
              <a:ext uri="{FF2B5EF4-FFF2-40B4-BE49-F238E27FC236}">
                <a16:creationId xmlns:a16="http://schemas.microsoft.com/office/drawing/2014/main" id="{858CB29A-D5F3-D979-059F-708C920B81DD}"/>
              </a:ext>
            </a:extLst>
          </p:cNvPr>
          <p:cNvSpPr>
            <a:spLocks noGrp="1"/>
          </p:cNvSpPr>
          <p:nvPr>
            <p:ph type="title" idx="4294967295"/>
          </p:nvPr>
        </p:nvSpPr>
        <p:spPr>
          <a:xfrm>
            <a:off x="673331" y="335734"/>
            <a:ext cx="7509732" cy="423714"/>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Sample Use Case :</a:t>
            </a:r>
            <a:r>
              <a:rPr lang="en-US" sz="2000" dirty="0">
                <a:solidFill>
                  <a:schemeClr val="tx1"/>
                </a:solidFill>
                <a:latin typeface="Arial" panose="020B0604020202020204" pitchFamily="34" charset="0"/>
                <a:cs typeface="Arial" panose="020B0604020202020204" pitchFamily="34" charset="0"/>
              </a:rPr>
              <a:t> FC Model to Apply</a:t>
            </a:r>
            <a:endParaRPr lang="en-ID" sz="2000" kern="0"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725F1B9-840F-0BCB-F5E5-D9F2A5FAAD06}"/>
              </a:ext>
            </a:extLst>
          </p:cNvPr>
          <p:cNvSpPr txBox="1"/>
          <p:nvPr/>
        </p:nvSpPr>
        <p:spPr>
          <a:xfrm>
            <a:off x="159650" y="1674809"/>
            <a:ext cx="458934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Business wanted to offer Jenius customers Flexi  Cash product, Offering all Jenius customers will be ineffective for business. Business needs a way to prioritizing customers to apply.</a:t>
            </a:r>
          </a:p>
        </p:txBody>
      </p:sp>
      <p:sp>
        <p:nvSpPr>
          <p:cNvPr id="11" name="TextBox 10">
            <a:extLst>
              <a:ext uri="{FF2B5EF4-FFF2-40B4-BE49-F238E27FC236}">
                <a16:creationId xmlns:a16="http://schemas.microsoft.com/office/drawing/2014/main" id="{9761FA55-55E0-ACF1-9C66-BAB47702FF14}"/>
              </a:ext>
            </a:extLst>
          </p:cNvPr>
          <p:cNvSpPr txBox="1"/>
          <p:nvPr/>
        </p:nvSpPr>
        <p:spPr>
          <a:xfrm>
            <a:off x="156846" y="1407475"/>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13" name="TextBox 12">
            <a:extLst>
              <a:ext uri="{FF2B5EF4-FFF2-40B4-BE49-F238E27FC236}">
                <a16:creationId xmlns:a16="http://schemas.microsoft.com/office/drawing/2014/main" id="{554BDB79-97E2-93A3-C076-6E6C467148E4}"/>
              </a:ext>
            </a:extLst>
          </p:cNvPr>
          <p:cNvSpPr txBox="1"/>
          <p:nvPr/>
        </p:nvSpPr>
        <p:spPr>
          <a:xfrm>
            <a:off x="4938121" y="1890262"/>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14" name="TextBox 13">
            <a:extLst>
              <a:ext uri="{FF2B5EF4-FFF2-40B4-BE49-F238E27FC236}">
                <a16:creationId xmlns:a16="http://schemas.microsoft.com/office/drawing/2014/main" id="{E3F0BE11-FCA9-C8DB-5B70-197D607621EF}"/>
              </a:ext>
            </a:extLst>
          </p:cNvPr>
          <p:cNvSpPr txBox="1"/>
          <p:nvPr/>
        </p:nvSpPr>
        <p:spPr>
          <a:xfrm>
            <a:off x="4963439" y="2131357"/>
            <a:ext cx="4528271" cy="830997"/>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Based on Average attempted call by </a:t>
            </a:r>
            <a:r>
              <a:rPr kumimoji="0" lang="en-US" sz="1200" b="0" i="0" u="none" strike="noStrike" kern="1200" cap="none" spc="0" normalizeH="0" baseline="0" noProof="0" dirty="0" err="1">
                <a:ln>
                  <a:noFill/>
                </a:ln>
                <a:solidFill>
                  <a:srgbClr val="292929"/>
                </a:solidFill>
                <a:effectLst/>
                <a:uLnTx/>
                <a:uFillTx/>
                <a:latin typeface="Arial"/>
                <a:ea typeface="+mn-ea"/>
                <a:cs typeface="+mn-cs"/>
              </a:rPr>
              <a:t>Telesales</a:t>
            </a:r>
            <a:r>
              <a:rPr kumimoji="0" lang="en-US" sz="1200" b="0" i="0" u="none" strike="noStrike" kern="1200" cap="none" spc="0" normalizeH="0" baseline="0" noProof="0" dirty="0">
                <a:ln>
                  <a:noFill/>
                </a:ln>
                <a:solidFill>
                  <a:srgbClr val="292929"/>
                </a:solidFill>
                <a:effectLst/>
                <a:uLnTx/>
                <a:uFillTx/>
                <a:latin typeface="Arial"/>
                <a:ea typeface="+mn-ea"/>
                <a:cs typeface="+mn-cs"/>
              </a:rPr>
              <a:t>, customers in Decile 1-5 are having higher apply rate </a:t>
            </a:r>
            <a:r>
              <a:rPr kumimoji="0" lang="en-US" sz="1200" b="1" i="0" u="none" strike="noStrike" kern="1200" cap="none" spc="0" normalizeH="0" baseline="0" noProof="0" dirty="0">
                <a:ln>
                  <a:noFill/>
                </a:ln>
                <a:solidFill>
                  <a:srgbClr val="292929"/>
                </a:solidFill>
                <a:effectLst/>
                <a:uLnTx/>
                <a:uFillTx/>
                <a:latin typeface="Arial"/>
                <a:ea typeface="+mn-ea"/>
                <a:cs typeface="+mn-cs"/>
              </a:rPr>
              <a:t>(6,5%)</a:t>
            </a:r>
            <a:r>
              <a:rPr kumimoji="0" lang="en-US" sz="1200" b="0" i="0" u="none" strike="noStrike" kern="1200" cap="none" spc="0" normalizeH="0" baseline="0" noProof="0" dirty="0">
                <a:ln>
                  <a:noFill/>
                </a:ln>
                <a:solidFill>
                  <a:srgbClr val="292929"/>
                </a:solidFill>
                <a:effectLst/>
                <a:uLnTx/>
                <a:uFillTx/>
                <a:latin typeface="Arial"/>
                <a:ea typeface="+mn-ea"/>
                <a:cs typeface="+mn-cs"/>
              </a:rPr>
              <a:t> compared to customers attempted by </a:t>
            </a:r>
            <a:r>
              <a:rPr kumimoji="0" lang="en-US" sz="1200" b="0" i="0" u="none" strike="noStrike" kern="1200" cap="none" spc="0" normalizeH="0" baseline="0" noProof="0" dirty="0" err="1">
                <a:ln>
                  <a:noFill/>
                </a:ln>
                <a:solidFill>
                  <a:srgbClr val="292929"/>
                </a:solidFill>
                <a:effectLst/>
                <a:uLnTx/>
                <a:uFillTx/>
                <a:latin typeface="Arial"/>
                <a:ea typeface="+mn-ea"/>
                <a:cs typeface="+mn-cs"/>
              </a:rPr>
              <a:t>Telesales</a:t>
            </a:r>
            <a:r>
              <a:rPr kumimoji="0" lang="en-US" sz="1200" b="0" i="0" u="none" strike="noStrike" kern="1200" cap="none" spc="0" normalizeH="0" baseline="0" noProof="0" dirty="0">
                <a:ln>
                  <a:noFill/>
                </a:ln>
                <a:solidFill>
                  <a:srgbClr val="292929"/>
                </a:solidFill>
                <a:effectLst/>
                <a:uLnTx/>
                <a:uFillTx/>
                <a:latin typeface="Arial"/>
                <a:ea typeface="+mn-ea"/>
                <a:cs typeface="+mn-cs"/>
              </a:rPr>
              <a:t>.(</a:t>
            </a:r>
            <a:r>
              <a:rPr kumimoji="0" lang="en-US" sz="1200" b="1" i="0" u="none" strike="noStrike" kern="1200" cap="none" spc="0" normalizeH="0" baseline="0" noProof="0" dirty="0">
                <a:ln>
                  <a:noFill/>
                </a:ln>
                <a:solidFill>
                  <a:srgbClr val="292929"/>
                </a:solidFill>
                <a:effectLst/>
                <a:uLnTx/>
                <a:uFillTx/>
                <a:latin typeface="Arial"/>
                <a:ea typeface="+mn-ea"/>
                <a:cs typeface="+mn-cs"/>
              </a:rPr>
              <a:t>5,69%</a:t>
            </a:r>
            <a:r>
              <a:rPr kumimoji="0" lang="en-US" sz="1200" b="0" i="0" u="none" strike="noStrike" kern="1200" cap="none" spc="0" normalizeH="0" baseline="0" noProof="0" dirty="0">
                <a:ln>
                  <a:noFill/>
                </a:ln>
                <a:solidFill>
                  <a:srgbClr val="292929"/>
                </a:solidFill>
                <a:effectLst/>
                <a:uLnTx/>
                <a:uFillTx/>
                <a:latin typeface="Arial"/>
                <a:ea typeface="+mn-ea"/>
                <a:cs typeface="+mn-cs"/>
              </a:rPr>
              <a:t>). </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The uplift on Decile 1-5 is </a:t>
            </a:r>
            <a:r>
              <a:rPr kumimoji="0" lang="en-US" sz="1200" b="1" i="0" u="none" strike="noStrike" kern="1200" cap="none" spc="0" normalizeH="0" baseline="0" noProof="0" dirty="0">
                <a:ln>
                  <a:noFill/>
                </a:ln>
                <a:solidFill>
                  <a:srgbClr val="292929"/>
                </a:solidFill>
                <a:effectLst/>
                <a:uLnTx/>
                <a:uFillTx/>
                <a:latin typeface="Arial"/>
                <a:ea typeface="+mn-ea"/>
                <a:cs typeface="+mn-cs"/>
              </a:rPr>
              <a:t>14,3%.</a:t>
            </a:r>
          </a:p>
        </p:txBody>
      </p:sp>
      <p:sp>
        <p:nvSpPr>
          <p:cNvPr id="18" name="TextBox 17">
            <a:extLst>
              <a:ext uri="{FF2B5EF4-FFF2-40B4-BE49-F238E27FC236}">
                <a16:creationId xmlns:a16="http://schemas.microsoft.com/office/drawing/2014/main" id="{DC9259D4-927B-A36D-4726-F492F1FDBC0D}"/>
              </a:ext>
            </a:extLst>
          </p:cNvPr>
          <p:cNvSpPr txBox="1"/>
          <p:nvPr/>
        </p:nvSpPr>
        <p:spPr>
          <a:xfrm>
            <a:off x="148499" y="896635"/>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LOB</a:t>
            </a:r>
            <a:endParaRPr kumimoji="0" lang="en-US" sz="1300" b="1" i="0" u="none" strike="noStrike" kern="1200" cap="none" spc="0" normalizeH="0" baseline="0" noProof="0" dirty="0">
              <a:ln>
                <a:noFill/>
              </a:ln>
              <a:solidFill>
                <a:srgbClr val="292929"/>
              </a:solidFill>
              <a:effectLst/>
              <a:uLnTx/>
              <a:uFillTx/>
              <a:latin typeface="Arial"/>
              <a:ea typeface="+mn-ea"/>
              <a:cs typeface="+mn-cs"/>
            </a:endParaRPr>
          </a:p>
        </p:txBody>
      </p:sp>
      <p:sp>
        <p:nvSpPr>
          <p:cNvPr id="19" name="TextBox 18">
            <a:extLst>
              <a:ext uri="{FF2B5EF4-FFF2-40B4-BE49-F238E27FC236}">
                <a16:creationId xmlns:a16="http://schemas.microsoft.com/office/drawing/2014/main" id="{EB8905C8-E3B0-8E60-32A5-7B1743ACB2A2}"/>
              </a:ext>
            </a:extLst>
          </p:cNvPr>
          <p:cNvSpPr txBox="1"/>
          <p:nvPr/>
        </p:nvSpPr>
        <p:spPr>
          <a:xfrm>
            <a:off x="211266" y="1135594"/>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Jenius – Flexi Cash</a:t>
            </a:r>
          </a:p>
        </p:txBody>
      </p:sp>
      <p:sp>
        <p:nvSpPr>
          <p:cNvPr id="22" name="TextBox 21">
            <a:extLst>
              <a:ext uri="{FF2B5EF4-FFF2-40B4-BE49-F238E27FC236}">
                <a16:creationId xmlns:a16="http://schemas.microsoft.com/office/drawing/2014/main" id="{0077DC26-124F-3C55-8AB2-72F797FDACE2}"/>
              </a:ext>
            </a:extLst>
          </p:cNvPr>
          <p:cNvSpPr txBox="1"/>
          <p:nvPr/>
        </p:nvSpPr>
        <p:spPr>
          <a:xfrm>
            <a:off x="142479" y="2355310"/>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23" name="TextBox 22">
            <a:extLst>
              <a:ext uri="{FF2B5EF4-FFF2-40B4-BE49-F238E27FC236}">
                <a16:creationId xmlns:a16="http://schemas.microsoft.com/office/drawing/2014/main" id="{4283A7ED-AB9D-C7BC-23C4-DBA883A5E153}"/>
              </a:ext>
            </a:extLst>
          </p:cNvPr>
          <p:cNvSpPr txBox="1"/>
          <p:nvPr/>
        </p:nvSpPr>
        <p:spPr>
          <a:xfrm>
            <a:off x="153589" y="2602035"/>
            <a:ext cx="458934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Propensity model – We profiled our existing banking customers tendency to apply for Flexi Cash. We sorted the customers into 10 deciles based on their propensity to apply, with smallest decile (Decile01) being the best customers to be offered Flexi Cash.</a:t>
            </a:r>
          </a:p>
        </p:txBody>
      </p:sp>
      <p:sp>
        <p:nvSpPr>
          <p:cNvPr id="24" name="TextBox 23">
            <a:extLst>
              <a:ext uri="{FF2B5EF4-FFF2-40B4-BE49-F238E27FC236}">
                <a16:creationId xmlns:a16="http://schemas.microsoft.com/office/drawing/2014/main" id="{9603D259-618B-5CFE-488C-1DDB966DBEAD}"/>
              </a:ext>
            </a:extLst>
          </p:cNvPr>
          <p:cNvSpPr txBox="1"/>
          <p:nvPr/>
        </p:nvSpPr>
        <p:spPr>
          <a:xfrm>
            <a:off x="4953000" y="928950"/>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8" name="Footer Placeholder 1">
            <a:extLst>
              <a:ext uri="{FF2B5EF4-FFF2-40B4-BE49-F238E27FC236}">
                <a16:creationId xmlns:a16="http://schemas.microsoft.com/office/drawing/2014/main" id="{444255ED-013D-3788-82CC-E415BDF2A6B8}"/>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tint val="75000"/>
                  </a:prstClr>
                </a:solidFill>
                <a:effectLst/>
                <a:uLnTx/>
                <a:uFillTx/>
                <a:latin typeface="Calibri"/>
                <a:ea typeface="+mn-ea"/>
                <a:cs typeface="+mn-cs"/>
              </a:rPr>
              <a:t>For Internal Use Only - Confidential</a:t>
            </a:r>
          </a:p>
        </p:txBody>
      </p:sp>
      <p:sp>
        <p:nvSpPr>
          <p:cNvPr id="10" name="TextBox 9">
            <a:extLst>
              <a:ext uri="{FF2B5EF4-FFF2-40B4-BE49-F238E27FC236}">
                <a16:creationId xmlns:a16="http://schemas.microsoft.com/office/drawing/2014/main" id="{312EB943-84AA-6FD9-2859-7CF21CD29136}"/>
              </a:ext>
            </a:extLst>
          </p:cNvPr>
          <p:cNvSpPr txBox="1"/>
          <p:nvPr/>
        </p:nvSpPr>
        <p:spPr>
          <a:xfrm>
            <a:off x="142478" y="3384745"/>
            <a:ext cx="306907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Apply Rate </a:t>
            </a:r>
          </a:p>
        </p:txBody>
      </p:sp>
      <p:sp>
        <p:nvSpPr>
          <p:cNvPr id="15" name="TextBox 14">
            <a:extLst>
              <a:ext uri="{FF2B5EF4-FFF2-40B4-BE49-F238E27FC236}">
                <a16:creationId xmlns:a16="http://schemas.microsoft.com/office/drawing/2014/main" id="{9A139202-9153-FB56-4060-D4E4EFC3F326}"/>
              </a:ext>
            </a:extLst>
          </p:cNvPr>
          <p:cNvSpPr txBox="1"/>
          <p:nvPr/>
        </p:nvSpPr>
        <p:spPr>
          <a:xfrm>
            <a:off x="4979887" y="3405825"/>
            <a:ext cx="306907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Apply Rate Details</a:t>
            </a:r>
          </a:p>
        </p:txBody>
      </p:sp>
      <p:sp>
        <p:nvSpPr>
          <p:cNvPr id="38" name="TextBox 37">
            <a:extLst>
              <a:ext uri="{FF2B5EF4-FFF2-40B4-BE49-F238E27FC236}">
                <a16:creationId xmlns:a16="http://schemas.microsoft.com/office/drawing/2014/main" id="{F46978E0-EBD3-A837-A55E-4358578B6A5E}"/>
              </a:ext>
            </a:extLst>
          </p:cNvPr>
          <p:cNvSpPr txBox="1"/>
          <p:nvPr/>
        </p:nvSpPr>
        <p:spPr>
          <a:xfrm>
            <a:off x="211266" y="6402701"/>
            <a:ext cx="306907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92929"/>
                </a:solidFill>
                <a:effectLst/>
                <a:uLnTx/>
                <a:uFillTx/>
                <a:latin typeface="Arial"/>
                <a:ea typeface="+mn-ea"/>
                <a:cs typeface="+mn-cs"/>
              </a:rPr>
              <a:t>*) Data as of Sep23 leads</a:t>
            </a:r>
          </a:p>
        </p:txBody>
      </p:sp>
      <p:pic>
        <p:nvPicPr>
          <p:cNvPr id="9" name="Picture 8">
            <a:extLst>
              <a:ext uri="{FF2B5EF4-FFF2-40B4-BE49-F238E27FC236}">
                <a16:creationId xmlns:a16="http://schemas.microsoft.com/office/drawing/2014/main" id="{40A4C746-E455-674F-A276-902CF3948B5A}"/>
              </a:ext>
            </a:extLst>
          </p:cNvPr>
          <p:cNvPicPr>
            <a:picLocks noChangeAspect="1"/>
          </p:cNvPicPr>
          <p:nvPr/>
        </p:nvPicPr>
        <p:blipFill>
          <a:blip r:embed="rId2"/>
          <a:stretch>
            <a:fillRect/>
          </a:stretch>
        </p:blipFill>
        <p:spPr>
          <a:xfrm>
            <a:off x="211266" y="3700648"/>
            <a:ext cx="3979734" cy="2369775"/>
          </a:xfrm>
          <a:prstGeom prst="rect">
            <a:avLst/>
          </a:prstGeom>
        </p:spPr>
      </p:pic>
      <p:graphicFrame>
        <p:nvGraphicFramePr>
          <p:cNvPr id="17" name="Table 16">
            <a:extLst>
              <a:ext uri="{FF2B5EF4-FFF2-40B4-BE49-F238E27FC236}">
                <a16:creationId xmlns:a16="http://schemas.microsoft.com/office/drawing/2014/main" id="{8811C1C1-C44A-0E7F-CDF0-2C42B9BFADC9}"/>
              </a:ext>
            </a:extLst>
          </p:cNvPr>
          <p:cNvGraphicFramePr>
            <a:graphicFrameLocks noGrp="1"/>
          </p:cNvGraphicFramePr>
          <p:nvPr/>
        </p:nvGraphicFramePr>
        <p:xfrm>
          <a:off x="5060775" y="3721307"/>
          <a:ext cx="4635500" cy="2209800"/>
        </p:xfrm>
        <a:graphic>
          <a:graphicData uri="http://schemas.openxmlformats.org/drawingml/2006/table">
            <a:tbl>
              <a:tblPr/>
              <a:tblGrid>
                <a:gridCol w="711200">
                  <a:extLst>
                    <a:ext uri="{9D8B030D-6E8A-4147-A177-3AD203B41FA5}">
                      <a16:colId xmlns:a16="http://schemas.microsoft.com/office/drawing/2014/main" val="332122891"/>
                    </a:ext>
                  </a:extLst>
                </a:gridCol>
                <a:gridCol w="609600">
                  <a:extLst>
                    <a:ext uri="{9D8B030D-6E8A-4147-A177-3AD203B41FA5}">
                      <a16:colId xmlns:a16="http://schemas.microsoft.com/office/drawing/2014/main" val="2700674688"/>
                    </a:ext>
                  </a:extLst>
                </a:gridCol>
                <a:gridCol w="812800">
                  <a:extLst>
                    <a:ext uri="{9D8B030D-6E8A-4147-A177-3AD203B41FA5}">
                      <a16:colId xmlns:a16="http://schemas.microsoft.com/office/drawing/2014/main" val="291379928"/>
                    </a:ext>
                  </a:extLst>
                </a:gridCol>
                <a:gridCol w="609600">
                  <a:extLst>
                    <a:ext uri="{9D8B030D-6E8A-4147-A177-3AD203B41FA5}">
                      <a16:colId xmlns:a16="http://schemas.microsoft.com/office/drawing/2014/main" val="4261053221"/>
                    </a:ext>
                  </a:extLst>
                </a:gridCol>
                <a:gridCol w="838200">
                  <a:extLst>
                    <a:ext uri="{9D8B030D-6E8A-4147-A177-3AD203B41FA5}">
                      <a16:colId xmlns:a16="http://schemas.microsoft.com/office/drawing/2014/main" val="1120297429"/>
                    </a:ext>
                  </a:extLst>
                </a:gridCol>
                <a:gridCol w="1054100">
                  <a:extLst>
                    <a:ext uri="{9D8B030D-6E8A-4147-A177-3AD203B41FA5}">
                      <a16:colId xmlns:a16="http://schemas.microsoft.com/office/drawing/2014/main" val="3485965433"/>
                    </a:ext>
                  </a:extLst>
                </a:gridCol>
              </a:tblGrid>
              <a:tr h="184150">
                <a:tc>
                  <a:txBody>
                    <a:bodyPr/>
                    <a:lstStyle/>
                    <a:p>
                      <a:pPr algn="l" fontAlgn="b"/>
                      <a:r>
                        <a:rPr lang="en-ID" sz="1100" b="1" i="0" u="none" strike="noStrike" dirty="0">
                          <a:solidFill>
                            <a:srgbClr val="FFFFFF"/>
                          </a:solidFill>
                          <a:effectLst/>
                          <a:highlight>
                            <a:srgbClr val="196B24"/>
                          </a:highlight>
                          <a:latin typeface="Aptos Narrow" panose="020B0004020202020204" pitchFamily="34" charset="0"/>
                        </a:rPr>
                        <a:t>Decile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6B24"/>
                    </a:solidFill>
                  </a:tcPr>
                </a:tc>
                <a:tc>
                  <a:txBody>
                    <a:bodyPr/>
                    <a:lstStyle/>
                    <a:p>
                      <a:pPr algn="l" fontAlgn="b"/>
                      <a:r>
                        <a:rPr lang="en-ID" sz="1100" b="1" i="0" u="none" strike="noStrike">
                          <a:solidFill>
                            <a:srgbClr val="FFFFFF"/>
                          </a:solidFill>
                          <a:effectLst/>
                          <a:highlight>
                            <a:srgbClr val="196B24"/>
                          </a:highlight>
                          <a:latin typeface="Aptos Narrow" panose="020B0004020202020204" pitchFamily="34" charset="0"/>
                        </a:rPr>
                        <a:t>Apply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6B24"/>
                    </a:solidFill>
                  </a:tcPr>
                </a:tc>
                <a:tc>
                  <a:txBody>
                    <a:bodyPr/>
                    <a:lstStyle/>
                    <a:p>
                      <a:pPr algn="l" fontAlgn="b"/>
                      <a:r>
                        <a:rPr lang="en-ID" sz="1100" b="1" i="0" u="none" strike="noStrike">
                          <a:solidFill>
                            <a:srgbClr val="FFFFFF"/>
                          </a:solidFill>
                          <a:effectLst/>
                          <a:highlight>
                            <a:srgbClr val="196B24"/>
                          </a:highlight>
                          <a:latin typeface="Aptos Narrow" panose="020B0004020202020204" pitchFamily="34" charset="0"/>
                        </a:rPr>
                        <a:t>Non-Apply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6B24"/>
                    </a:solidFill>
                  </a:tcPr>
                </a:tc>
                <a:tc>
                  <a:txBody>
                    <a:bodyPr/>
                    <a:lstStyle/>
                    <a:p>
                      <a:pPr algn="l" fontAlgn="b"/>
                      <a:r>
                        <a:rPr lang="en-ID" sz="1100" b="1" i="0" u="none" strike="noStrike">
                          <a:solidFill>
                            <a:srgbClr val="FFFFFF"/>
                          </a:solidFill>
                          <a:effectLst/>
                          <a:highlight>
                            <a:srgbClr val="196B24"/>
                          </a:highlight>
                          <a:latin typeface="Aptos Narrow" panose="020B0004020202020204" pitchFamily="34" charset="0"/>
                        </a:rPr>
                        <a:t>Total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6B24"/>
                    </a:solidFill>
                  </a:tcPr>
                </a:tc>
                <a:tc>
                  <a:txBody>
                    <a:bodyPr/>
                    <a:lstStyle/>
                    <a:p>
                      <a:pPr algn="l" fontAlgn="b"/>
                      <a:r>
                        <a:rPr lang="en-ID" sz="1100" b="1" i="0" u="none" strike="noStrike">
                          <a:solidFill>
                            <a:srgbClr val="FFFFFF"/>
                          </a:solidFill>
                          <a:effectLst/>
                          <a:highlight>
                            <a:srgbClr val="196B24"/>
                          </a:highlight>
                          <a:latin typeface="Aptos Narrow" panose="020B0004020202020204" pitchFamily="34" charset="0"/>
                        </a:rPr>
                        <a:t>Apply-Rate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6B24"/>
                    </a:solidFill>
                  </a:tcPr>
                </a:tc>
                <a:tc>
                  <a:txBody>
                    <a:bodyPr/>
                    <a:lstStyle/>
                    <a:p>
                      <a:pPr algn="l" fontAlgn="b"/>
                      <a:r>
                        <a:rPr lang="en-ID" sz="1100" b="1" i="0" u="none" strike="noStrike">
                          <a:solidFill>
                            <a:srgbClr val="FFFFFF"/>
                          </a:solidFill>
                          <a:effectLst/>
                          <a:highlight>
                            <a:srgbClr val="196B24"/>
                          </a:highlight>
                          <a:latin typeface="Aptos Narrow" panose="020B0004020202020204" pitchFamily="34" charset="0"/>
                        </a:rPr>
                        <a:t>Cum. Apply Rate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96B24"/>
                    </a:solidFill>
                  </a:tcPr>
                </a:tc>
                <a:extLst>
                  <a:ext uri="{0D108BD9-81ED-4DB2-BD59-A6C34878D82A}">
                    <a16:rowId xmlns:a16="http://schemas.microsoft.com/office/drawing/2014/main" val="2369794663"/>
                  </a:ext>
                </a:extLst>
              </a:tr>
              <a:tr h="184150">
                <a:tc>
                  <a:txBody>
                    <a:bodyPr/>
                    <a:lstStyle/>
                    <a:p>
                      <a:pPr algn="l" fontAlgn="b"/>
                      <a:r>
                        <a:rPr lang="en-ID" sz="1100" b="1" i="0" u="none" strike="noStrike">
                          <a:solidFill>
                            <a:srgbClr val="000000"/>
                          </a:solidFill>
                          <a:effectLst/>
                          <a:highlight>
                            <a:srgbClr val="C1F0C8"/>
                          </a:highlight>
                          <a:latin typeface="Aptos Narrow" panose="020B0004020202020204" pitchFamily="34" charset="0"/>
                        </a:rPr>
                        <a:t>DECILE01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14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153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167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r" fontAlgn="b"/>
                      <a:r>
                        <a:rPr lang="en-ID" sz="1100" b="0" i="0" u="none" strike="noStrike">
                          <a:solidFill>
                            <a:srgbClr val="000000"/>
                          </a:solidFill>
                          <a:effectLst/>
                          <a:highlight>
                            <a:srgbClr val="C1F0C8"/>
                          </a:highlight>
                          <a:latin typeface="Aptos Narrow" panose="020B0004020202020204" pitchFamily="34" charset="0"/>
                        </a:rPr>
                        <a:t>8,57%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rowSpan="5">
                  <a:txBody>
                    <a:bodyPr/>
                    <a:lstStyle/>
                    <a:p>
                      <a:pPr algn="r" fontAlgn="ctr"/>
                      <a:r>
                        <a:rPr lang="en-ID" sz="1100" b="0" i="0" u="none" strike="noStrike">
                          <a:solidFill>
                            <a:srgbClr val="000000"/>
                          </a:solidFill>
                          <a:effectLst/>
                          <a:highlight>
                            <a:srgbClr val="8ED973"/>
                          </a:highlight>
                          <a:latin typeface="Aptos Narrow" panose="020B0004020202020204" pitchFamily="34" charset="0"/>
                        </a:rPr>
                        <a:t>6,50%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D973"/>
                    </a:solidFill>
                  </a:tcPr>
                </a:tc>
                <a:extLst>
                  <a:ext uri="{0D108BD9-81ED-4DB2-BD59-A6C34878D82A}">
                    <a16:rowId xmlns:a16="http://schemas.microsoft.com/office/drawing/2014/main" val="3593157968"/>
                  </a:ext>
                </a:extLst>
              </a:tr>
              <a:tr h="184150">
                <a:tc>
                  <a:txBody>
                    <a:bodyPr/>
                    <a:lstStyle/>
                    <a:p>
                      <a:pPr algn="l" fontAlgn="b"/>
                      <a:r>
                        <a:rPr lang="en-ID" sz="1100" b="1" i="0" u="none" strike="noStrike">
                          <a:solidFill>
                            <a:srgbClr val="000000"/>
                          </a:solidFill>
                          <a:effectLst/>
                          <a:latin typeface="Aptos Narrow" panose="020B0004020202020204" pitchFamily="34" charset="0"/>
                        </a:rPr>
                        <a:t>DECILE02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30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340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369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D" sz="1100" b="0" i="0" u="none" strike="noStrike">
                          <a:solidFill>
                            <a:srgbClr val="000000"/>
                          </a:solidFill>
                          <a:effectLst/>
                          <a:latin typeface="Aptos Narrow" panose="020B0004020202020204" pitchFamily="34" charset="0"/>
                        </a:rPr>
                        <a:t>8,03%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D"/>
                    </a:p>
                  </a:txBody>
                  <a:tcPr/>
                </a:tc>
                <a:extLst>
                  <a:ext uri="{0D108BD9-81ED-4DB2-BD59-A6C34878D82A}">
                    <a16:rowId xmlns:a16="http://schemas.microsoft.com/office/drawing/2014/main" val="1328965130"/>
                  </a:ext>
                </a:extLst>
              </a:tr>
              <a:tr h="184150">
                <a:tc>
                  <a:txBody>
                    <a:bodyPr/>
                    <a:lstStyle/>
                    <a:p>
                      <a:pPr algn="l" fontAlgn="b"/>
                      <a:r>
                        <a:rPr lang="en-ID" sz="1100" b="1" i="0" u="none" strike="noStrike">
                          <a:solidFill>
                            <a:srgbClr val="000000"/>
                          </a:solidFill>
                          <a:effectLst/>
                          <a:highlight>
                            <a:srgbClr val="C1F0C8"/>
                          </a:highlight>
                          <a:latin typeface="Aptos Narrow" panose="020B0004020202020204" pitchFamily="34" charset="0"/>
                        </a:rPr>
                        <a:t>DECILE03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54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666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720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r" fontAlgn="b"/>
                      <a:r>
                        <a:rPr lang="en-ID" sz="1100" b="0" i="0" u="none" strike="noStrike">
                          <a:solidFill>
                            <a:srgbClr val="000000"/>
                          </a:solidFill>
                          <a:effectLst/>
                          <a:highlight>
                            <a:srgbClr val="C1F0C8"/>
                          </a:highlight>
                          <a:latin typeface="Aptos Narrow" panose="020B0004020202020204" pitchFamily="34" charset="0"/>
                        </a:rPr>
                        <a:t>7,45%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vMerge="1">
                  <a:txBody>
                    <a:bodyPr/>
                    <a:lstStyle/>
                    <a:p>
                      <a:endParaRPr lang="en-ID"/>
                    </a:p>
                  </a:txBody>
                  <a:tcPr/>
                </a:tc>
                <a:extLst>
                  <a:ext uri="{0D108BD9-81ED-4DB2-BD59-A6C34878D82A}">
                    <a16:rowId xmlns:a16="http://schemas.microsoft.com/office/drawing/2014/main" val="3481278874"/>
                  </a:ext>
                </a:extLst>
              </a:tr>
              <a:tr h="184150">
                <a:tc>
                  <a:txBody>
                    <a:bodyPr/>
                    <a:lstStyle/>
                    <a:p>
                      <a:pPr algn="l" fontAlgn="b"/>
                      <a:r>
                        <a:rPr lang="en-ID" sz="1100" b="1" i="0" u="none" strike="noStrike">
                          <a:solidFill>
                            <a:srgbClr val="000000"/>
                          </a:solidFill>
                          <a:effectLst/>
                          <a:latin typeface="Aptos Narrow" panose="020B0004020202020204" pitchFamily="34" charset="0"/>
                        </a:rPr>
                        <a:t>DECILE04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81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1.132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1.213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D" sz="1100" b="0" i="0" u="none" strike="noStrike">
                          <a:solidFill>
                            <a:srgbClr val="000000"/>
                          </a:solidFill>
                          <a:effectLst/>
                          <a:latin typeface="Aptos Narrow" panose="020B0004020202020204" pitchFamily="34" charset="0"/>
                        </a:rPr>
                        <a:t>6,65%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D"/>
                    </a:p>
                  </a:txBody>
                  <a:tcPr/>
                </a:tc>
                <a:extLst>
                  <a:ext uri="{0D108BD9-81ED-4DB2-BD59-A6C34878D82A}">
                    <a16:rowId xmlns:a16="http://schemas.microsoft.com/office/drawing/2014/main" val="4011761917"/>
                  </a:ext>
                </a:extLst>
              </a:tr>
              <a:tr h="184150">
                <a:tc>
                  <a:txBody>
                    <a:bodyPr/>
                    <a:lstStyle/>
                    <a:p>
                      <a:pPr algn="l" fontAlgn="b"/>
                      <a:r>
                        <a:rPr lang="en-ID" sz="1100" b="1" i="0" u="none" strike="noStrike">
                          <a:solidFill>
                            <a:srgbClr val="000000"/>
                          </a:solidFill>
                          <a:effectLst/>
                          <a:highlight>
                            <a:srgbClr val="C1F0C8"/>
                          </a:highlight>
                          <a:latin typeface="Aptos Narrow" panose="020B0004020202020204" pitchFamily="34" charset="0"/>
                        </a:rPr>
                        <a:t>DECILE05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123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2.039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2.162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r" fontAlgn="b"/>
                      <a:r>
                        <a:rPr lang="en-ID" sz="1100" b="0" i="0" u="none" strike="noStrike">
                          <a:solidFill>
                            <a:srgbClr val="000000"/>
                          </a:solidFill>
                          <a:effectLst/>
                          <a:highlight>
                            <a:srgbClr val="C1F0C8"/>
                          </a:highlight>
                          <a:latin typeface="Aptos Narrow" panose="020B0004020202020204" pitchFamily="34" charset="0"/>
                        </a:rPr>
                        <a:t>5,67%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vMerge="1">
                  <a:txBody>
                    <a:bodyPr/>
                    <a:lstStyle/>
                    <a:p>
                      <a:endParaRPr lang="en-ID"/>
                    </a:p>
                  </a:txBody>
                  <a:tcPr/>
                </a:tc>
                <a:extLst>
                  <a:ext uri="{0D108BD9-81ED-4DB2-BD59-A6C34878D82A}">
                    <a16:rowId xmlns:a16="http://schemas.microsoft.com/office/drawing/2014/main" val="478580600"/>
                  </a:ext>
                </a:extLst>
              </a:tr>
              <a:tr h="184150">
                <a:tc>
                  <a:txBody>
                    <a:bodyPr/>
                    <a:lstStyle/>
                    <a:p>
                      <a:pPr algn="l" fontAlgn="b"/>
                      <a:r>
                        <a:rPr lang="en-ID" sz="1100" b="1" i="0" u="none" strike="noStrike">
                          <a:solidFill>
                            <a:srgbClr val="000000"/>
                          </a:solidFill>
                          <a:effectLst/>
                          <a:latin typeface="Aptos Narrow" panose="020B0004020202020204" pitchFamily="34" charset="0"/>
                        </a:rPr>
                        <a:t>DECILE06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142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1.906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2.047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D" sz="1100" b="0" i="0" u="none" strike="noStrike">
                          <a:solidFill>
                            <a:srgbClr val="000000"/>
                          </a:solidFill>
                          <a:effectLst/>
                          <a:latin typeface="Aptos Narrow" panose="020B0004020202020204" pitchFamily="34" charset="0"/>
                        </a:rPr>
                        <a:t>6,92%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5">
                  <a:txBody>
                    <a:bodyPr/>
                    <a:lstStyle/>
                    <a:p>
                      <a:pPr algn="r" fontAlgn="ctr"/>
                      <a:r>
                        <a:rPr lang="en-ID" sz="1100" b="0" i="0" u="none" strike="noStrike">
                          <a:solidFill>
                            <a:srgbClr val="000000"/>
                          </a:solidFill>
                          <a:effectLst/>
                          <a:highlight>
                            <a:srgbClr val="DAF2D0"/>
                          </a:highlight>
                          <a:latin typeface="Aptos Narrow" panose="020B0004020202020204" pitchFamily="34" charset="0"/>
                        </a:rPr>
                        <a:t>4,86%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F2D0"/>
                    </a:solidFill>
                  </a:tcPr>
                </a:tc>
                <a:extLst>
                  <a:ext uri="{0D108BD9-81ED-4DB2-BD59-A6C34878D82A}">
                    <a16:rowId xmlns:a16="http://schemas.microsoft.com/office/drawing/2014/main" val="1415176960"/>
                  </a:ext>
                </a:extLst>
              </a:tr>
              <a:tr h="184150">
                <a:tc>
                  <a:txBody>
                    <a:bodyPr/>
                    <a:lstStyle/>
                    <a:p>
                      <a:pPr algn="l" fontAlgn="b"/>
                      <a:r>
                        <a:rPr lang="en-ID" sz="1100" b="1" i="0" u="none" strike="noStrike">
                          <a:solidFill>
                            <a:srgbClr val="000000"/>
                          </a:solidFill>
                          <a:effectLst/>
                          <a:highlight>
                            <a:srgbClr val="C1F0C8"/>
                          </a:highlight>
                          <a:latin typeface="Aptos Narrow" panose="020B0004020202020204" pitchFamily="34" charset="0"/>
                        </a:rPr>
                        <a:t>DECILE07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56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1.350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1.405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r" fontAlgn="b"/>
                      <a:r>
                        <a:rPr lang="en-ID" sz="1100" b="0" i="0" u="none" strike="noStrike">
                          <a:solidFill>
                            <a:srgbClr val="000000"/>
                          </a:solidFill>
                          <a:effectLst/>
                          <a:highlight>
                            <a:srgbClr val="C1F0C8"/>
                          </a:highlight>
                          <a:latin typeface="Aptos Narrow" panose="020B0004020202020204" pitchFamily="34" charset="0"/>
                        </a:rPr>
                        <a:t>3,96%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vMerge="1">
                  <a:txBody>
                    <a:bodyPr/>
                    <a:lstStyle/>
                    <a:p>
                      <a:endParaRPr lang="en-ID"/>
                    </a:p>
                  </a:txBody>
                  <a:tcPr/>
                </a:tc>
                <a:extLst>
                  <a:ext uri="{0D108BD9-81ED-4DB2-BD59-A6C34878D82A}">
                    <a16:rowId xmlns:a16="http://schemas.microsoft.com/office/drawing/2014/main" val="153576658"/>
                  </a:ext>
                </a:extLst>
              </a:tr>
              <a:tr h="184150">
                <a:tc>
                  <a:txBody>
                    <a:bodyPr/>
                    <a:lstStyle/>
                    <a:p>
                      <a:pPr algn="l" fontAlgn="b"/>
                      <a:r>
                        <a:rPr lang="en-ID" sz="1100" b="1" i="0" u="none" strike="noStrike">
                          <a:solidFill>
                            <a:srgbClr val="000000"/>
                          </a:solidFill>
                          <a:effectLst/>
                          <a:latin typeface="Aptos Narrow" panose="020B0004020202020204" pitchFamily="34" charset="0"/>
                        </a:rPr>
                        <a:t>DECILE08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22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916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937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D" sz="1100" b="0" i="0" u="none" strike="noStrike">
                          <a:solidFill>
                            <a:srgbClr val="000000"/>
                          </a:solidFill>
                          <a:effectLst/>
                          <a:latin typeface="Aptos Narrow" panose="020B0004020202020204" pitchFamily="34" charset="0"/>
                        </a:rPr>
                        <a:t>2,31%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D"/>
                    </a:p>
                  </a:txBody>
                  <a:tcPr/>
                </a:tc>
                <a:extLst>
                  <a:ext uri="{0D108BD9-81ED-4DB2-BD59-A6C34878D82A}">
                    <a16:rowId xmlns:a16="http://schemas.microsoft.com/office/drawing/2014/main" val="4175384270"/>
                  </a:ext>
                </a:extLst>
              </a:tr>
              <a:tr h="184150">
                <a:tc>
                  <a:txBody>
                    <a:bodyPr/>
                    <a:lstStyle/>
                    <a:p>
                      <a:pPr algn="l" fontAlgn="b"/>
                      <a:r>
                        <a:rPr lang="en-ID" sz="1100" b="1" i="0" u="none" strike="noStrike">
                          <a:solidFill>
                            <a:srgbClr val="000000"/>
                          </a:solidFill>
                          <a:effectLst/>
                          <a:highlight>
                            <a:srgbClr val="C1F0C8"/>
                          </a:highlight>
                          <a:latin typeface="Aptos Narrow" panose="020B0004020202020204" pitchFamily="34" charset="0"/>
                        </a:rPr>
                        <a:t>DECILE09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183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186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r" fontAlgn="b"/>
                      <a:r>
                        <a:rPr lang="en-ID" sz="1100" b="0" i="0" u="none" strike="noStrike">
                          <a:solidFill>
                            <a:srgbClr val="000000"/>
                          </a:solidFill>
                          <a:effectLst/>
                          <a:highlight>
                            <a:srgbClr val="C1F0C8"/>
                          </a:highlight>
                          <a:latin typeface="Aptos Narrow" panose="020B0004020202020204" pitchFamily="34" charset="0"/>
                        </a:rPr>
                        <a:t>1,97%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vMerge="1">
                  <a:txBody>
                    <a:bodyPr/>
                    <a:lstStyle/>
                    <a:p>
                      <a:endParaRPr lang="en-ID"/>
                    </a:p>
                  </a:txBody>
                  <a:tcPr/>
                </a:tc>
                <a:extLst>
                  <a:ext uri="{0D108BD9-81ED-4DB2-BD59-A6C34878D82A}">
                    <a16:rowId xmlns:a16="http://schemas.microsoft.com/office/drawing/2014/main" val="4205421026"/>
                  </a:ext>
                </a:extLst>
              </a:tr>
              <a:tr h="184150">
                <a:tc>
                  <a:txBody>
                    <a:bodyPr/>
                    <a:lstStyle/>
                    <a:p>
                      <a:pPr algn="l" fontAlgn="b"/>
                      <a:r>
                        <a:rPr lang="en-ID" sz="1100" b="1" i="0" u="none" strike="noStrike">
                          <a:solidFill>
                            <a:srgbClr val="000000"/>
                          </a:solidFill>
                          <a:effectLst/>
                          <a:latin typeface="Aptos Narrow" panose="020B0004020202020204" pitchFamily="34" charset="0"/>
                        </a:rPr>
                        <a:t>DECILE10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D" sz="1100" b="0" i="0" u="none" strike="noStrike">
                          <a:solidFill>
                            <a:srgbClr val="000000"/>
                          </a:solidFill>
                          <a:effectLst/>
                          <a:latin typeface="Aptos Narrow" panose="020B0004020202020204" pitchFamily="34" charset="0"/>
                        </a:rPr>
                        <a:t>                  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n-ID" sz="1100" b="0" i="0" u="none" strike="noStrike">
                          <a:solidFill>
                            <a:srgbClr val="000000"/>
                          </a:solidFill>
                          <a:effectLst/>
                          <a:latin typeface="Aptos Narrow" panose="020B0004020202020204" pitchFamily="34" charset="0"/>
                        </a:rPr>
                        <a:t>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en-ID"/>
                    </a:p>
                  </a:txBody>
                  <a:tcPr/>
                </a:tc>
                <a:extLst>
                  <a:ext uri="{0D108BD9-81ED-4DB2-BD59-A6C34878D82A}">
                    <a16:rowId xmlns:a16="http://schemas.microsoft.com/office/drawing/2014/main" val="526176813"/>
                  </a:ext>
                </a:extLst>
              </a:tr>
              <a:tr h="184150">
                <a:tc>
                  <a:txBody>
                    <a:bodyPr/>
                    <a:lstStyle/>
                    <a:p>
                      <a:pPr algn="l" fontAlgn="b"/>
                      <a:r>
                        <a:rPr lang="en-ID" sz="1100" b="1" i="0" u="none" strike="noStrike" dirty="0">
                          <a:solidFill>
                            <a:srgbClr val="000000"/>
                          </a:solidFill>
                          <a:effectLst/>
                          <a:highlight>
                            <a:srgbClr val="C1F0C8"/>
                          </a:highlight>
                          <a:latin typeface="Aptos Narrow" panose="020B0004020202020204" pitchFamily="34" charset="0"/>
                        </a:rPr>
                        <a:t>Grand Total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dirty="0">
                          <a:solidFill>
                            <a:srgbClr val="000000"/>
                          </a:solidFill>
                          <a:effectLst/>
                          <a:highlight>
                            <a:srgbClr val="C1F0C8"/>
                          </a:highlight>
                          <a:latin typeface="Aptos Narrow" panose="020B0004020202020204" pitchFamily="34" charset="0"/>
                        </a:rPr>
                        <a:t>             524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8.686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l" fontAlgn="b"/>
                      <a:r>
                        <a:rPr lang="en-ID" sz="1100" b="0" i="0" u="none" strike="noStrike">
                          <a:solidFill>
                            <a:srgbClr val="000000"/>
                          </a:solidFill>
                          <a:effectLst/>
                          <a:highlight>
                            <a:srgbClr val="C1F0C8"/>
                          </a:highlight>
                          <a:latin typeface="Aptos Narrow" panose="020B0004020202020204" pitchFamily="34" charset="0"/>
                        </a:rPr>
                        <a:t>        9.209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r" fontAlgn="b"/>
                      <a:r>
                        <a:rPr lang="en-ID" sz="1100" b="0" i="0" u="none" strike="noStrike">
                          <a:solidFill>
                            <a:srgbClr val="000000"/>
                          </a:solidFill>
                          <a:effectLst/>
                          <a:highlight>
                            <a:srgbClr val="C1F0C8"/>
                          </a:highlight>
                          <a:latin typeface="Aptos Narrow" panose="020B0004020202020204" pitchFamily="34" charset="0"/>
                        </a:rPr>
                        <a:t>5,69%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tc>
                  <a:txBody>
                    <a:bodyPr/>
                    <a:lstStyle/>
                    <a:p>
                      <a:pPr algn="r" fontAlgn="b"/>
                      <a:r>
                        <a:rPr lang="en-ID" sz="1100" b="0" i="0" u="none" strike="noStrike" dirty="0">
                          <a:solidFill>
                            <a:srgbClr val="000000"/>
                          </a:solidFill>
                          <a:effectLst/>
                          <a:highlight>
                            <a:srgbClr val="C1F0C8"/>
                          </a:highlight>
                          <a:latin typeface="Aptos Narrow" panose="020B0004020202020204" pitchFamily="34" charset="0"/>
                        </a:rPr>
                        <a:t>5,69%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F0C8"/>
                    </a:solidFill>
                  </a:tcPr>
                </a:tc>
                <a:extLst>
                  <a:ext uri="{0D108BD9-81ED-4DB2-BD59-A6C34878D82A}">
                    <a16:rowId xmlns:a16="http://schemas.microsoft.com/office/drawing/2014/main" val="1479194558"/>
                  </a:ext>
                </a:extLst>
              </a:tr>
            </a:tbl>
          </a:graphicData>
        </a:graphic>
      </p:graphicFrame>
      <p:sp>
        <p:nvSpPr>
          <p:cNvPr id="27" name="TextBox 26">
            <a:extLst>
              <a:ext uri="{FF2B5EF4-FFF2-40B4-BE49-F238E27FC236}">
                <a16:creationId xmlns:a16="http://schemas.microsoft.com/office/drawing/2014/main" id="{799AAA7F-4BE6-DE15-F561-C5F7A255BE49}"/>
              </a:ext>
            </a:extLst>
          </p:cNvPr>
          <p:cNvSpPr txBox="1"/>
          <p:nvPr/>
        </p:nvSpPr>
        <p:spPr>
          <a:xfrm>
            <a:off x="4976586" y="5992934"/>
            <a:ext cx="4635500" cy="646331"/>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292929"/>
                </a:solidFill>
                <a:effectLst/>
                <a:uLnTx/>
                <a:uFillTx/>
                <a:latin typeface="Arial"/>
                <a:ea typeface="+mn-ea"/>
                <a:cs typeface="+mn-cs"/>
              </a:rPr>
              <a:t>Notes : </a:t>
            </a:r>
            <a:r>
              <a:rPr kumimoji="0" lang="en-US" sz="1200" b="0" i="0" u="none" strike="noStrike" kern="1200" cap="none" spc="0" normalizeH="0" baseline="0" noProof="0" dirty="0">
                <a:ln>
                  <a:noFill/>
                </a:ln>
                <a:solidFill>
                  <a:srgbClr val="292929"/>
                </a:solidFill>
                <a:effectLst/>
                <a:uLnTx/>
                <a:uFillTx/>
                <a:latin typeface="Arial"/>
                <a:ea typeface="+mn-ea"/>
                <a:cs typeface="+mn-cs"/>
              </a:rPr>
              <a:t>Data based on Flexi Cash model Dec 2023 – Feb 2024 with customer attempted by </a:t>
            </a:r>
            <a:r>
              <a:rPr kumimoji="0" lang="en-US" sz="1200" b="0" i="0" u="none" strike="noStrike" kern="1200" cap="none" spc="0" normalizeH="0" baseline="0" noProof="0" dirty="0" err="1">
                <a:ln>
                  <a:noFill/>
                </a:ln>
                <a:solidFill>
                  <a:srgbClr val="292929"/>
                </a:solidFill>
                <a:effectLst/>
                <a:uLnTx/>
                <a:uFillTx/>
                <a:latin typeface="Arial"/>
                <a:ea typeface="+mn-ea"/>
                <a:cs typeface="+mn-cs"/>
              </a:rPr>
              <a:t>telesales</a:t>
            </a:r>
            <a:r>
              <a:rPr kumimoji="0" lang="en-US" sz="1200" b="0" i="0" u="none" strike="noStrike" kern="1200" cap="none" spc="0" normalizeH="0" baseline="0" noProof="0" dirty="0">
                <a:ln>
                  <a:noFill/>
                </a:ln>
                <a:solidFill>
                  <a:srgbClr val="292929"/>
                </a:solidFill>
                <a:effectLst/>
                <a:uLnTx/>
                <a:uFillTx/>
                <a:latin typeface="Arial"/>
                <a:ea typeface="+mn-ea"/>
                <a:cs typeface="+mn-cs"/>
              </a:rPr>
              <a:t> 1 month after the model period. The number shown are in average.</a:t>
            </a:r>
            <a:endParaRPr kumimoji="0" lang="en-US" sz="1200" b="1" i="0" u="none" strike="noStrike" kern="1200" cap="none" spc="0" normalizeH="0" baseline="0" noProof="0" dirty="0">
              <a:ln>
                <a:noFill/>
              </a:ln>
              <a:solidFill>
                <a:srgbClr val="292929"/>
              </a:solidFill>
              <a:effectLst/>
              <a:uLnTx/>
              <a:uFillTx/>
              <a:latin typeface="Arial"/>
              <a:ea typeface="+mn-ea"/>
              <a:cs typeface="+mn-cs"/>
            </a:endParaRPr>
          </a:p>
        </p:txBody>
      </p:sp>
    </p:spTree>
    <p:extLst>
      <p:ext uri="{BB962C8B-B14F-4D97-AF65-F5344CB8AC3E}">
        <p14:creationId xmlns:p14="http://schemas.microsoft.com/office/powerpoint/2010/main" val="249333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07256" y="1605178"/>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8" name="TextBox 7"/>
          <p:cNvSpPr txBox="1"/>
          <p:nvPr/>
        </p:nvSpPr>
        <p:spPr>
          <a:xfrm>
            <a:off x="5387405" y="1912955"/>
            <a:ext cx="4339786" cy="1015663"/>
          </a:xfrm>
          <a:prstGeom prst="rect">
            <a:avLst/>
          </a:prstGeom>
          <a:noFill/>
        </p:spPr>
        <p:txBody>
          <a:bodyPr wrap="square" rtlCol="0">
            <a:spAutoFit/>
          </a:bodyPr>
          <a:lstStyle/>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292929"/>
                </a:solidFill>
                <a:effectLst/>
                <a:uLnTx/>
                <a:uFillTx/>
                <a:latin typeface="Arial"/>
                <a:ea typeface="+mn-ea"/>
                <a:cs typeface="+mn-cs"/>
              </a:rPr>
              <a:t>Priority Leads </a:t>
            </a:r>
            <a:r>
              <a:rPr kumimoji="0" lang="en-US" sz="1200" b="0" i="0" u="none" strike="noStrike" kern="1200" cap="none" spc="0" normalizeH="0" baseline="0" noProof="0" dirty="0">
                <a:ln>
                  <a:noFill/>
                </a:ln>
                <a:solidFill>
                  <a:srgbClr val="292929"/>
                </a:solidFill>
                <a:effectLst/>
                <a:uLnTx/>
                <a:uFillTx/>
                <a:latin typeface="Arial"/>
                <a:ea typeface="+mn-ea"/>
                <a:cs typeface="+mn-cs"/>
              </a:rPr>
              <a:t>produce a </a:t>
            </a:r>
            <a:r>
              <a:rPr kumimoji="0" lang="en-US" sz="1200" b="1" i="0" u="none" strike="noStrike" kern="1200" cap="none" spc="0" normalizeH="0" baseline="0" noProof="0" dirty="0">
                <a:ln>
                  <a:noFill/>
                </a:ln>
                <a:solidFill>
                  <a:srgbClr val="292929"/>
                </a:solidFill>
                <a:effectLst/>
                <a:uLnTx/>
                <a:uFillTx/>
                <a:latin typeface="Arial"/>
                <a:ea typeface="+mn-ea"/>
                <a:cs typeface="+mn-cs"/>
              </a:rPr>
              <a:t>higher Takers Rate </a:t>
            </a:r>
            <a:r>
              <a:rPr kumimoji="0" lang="en-US" sz="1200" b="0" i="0" u="none" strike="noStrike" kern="1200" cap="none" spc="0" normalizeH="0" baseline="0" noProof="0" dirty="0">
                <a:ln>
                  <a:noFill/>
                </a:ln>
                <a:solidFill>
                  <a:srgbClr val="292929"/>
                </a:solidFill>
                <a:effectLst/>
                <a:uLnTx/>
                <a:uFillTx/>
                <a:latin typeface="Arial"/>
                <a:ea typeface="+mn-ea"/>
                <a:cs typeface="+mn-cs"/>
              </a:rPr>
              <a:t>compared to Control Group</a:t>
            </a:r>
            <a:r>
              <a:rPr kumimoji="0" lang="en-US" sz="1200" b="1" i="0" u="none" strike="noStrike" kern="1200" cap="none" spc="0" normalizeH="0" baseline="0" noProof="0" dirty="0">
                <a:ln>
                  <a:noFill/>
                </a:ln>
                <a:solidFill>
                  <a:srgbClr val="292929"/>
                </a:solidFill>
                <a:effectLst/>
                <a:uLnTx/>
                <a:uFillTx/>
                <a:latin typeface="Arial"/>
                <a:ea typeface="+mn-ea"/>
                <a:cs typeface="+mn-cs"/>
              </a:rPr>
              <a:t> by 5.53x (1.18% vs 0.18%) </a:t>
            </a:r>
            <a:r>
              <a:rPr kumimoji="0" lang="en-US" sz="1200" b="0" i="0" u="none" strike="noStrike" kern="1200" cap="none" spc="0" normalizeH="0" baseline="0" noProof="0" dirty="0">
                <a:ln>
                  <a:noFill/>
                </a:ln>
                <a:solidFill>
                  <a:srgbClr val="292929"/>
                </a:solidFill>
                <a:effectLst/>
                <a:uLnTx/>
                <a:uFillTx/>
                <a:latin typeface="Arial"/>
                <a:ea typeface="+mn-ea"/>
                <a:cs typeface="+mn-cs"/>
              </a:rPr>
              <a:t>&amp; </a:t>
            </a:r>
          </a:p>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Produce </a:t>
            </a:r>
            <a:r>
              <a:rPr kumimoji="0" lang="en-US" sz="1200" b="1" i="0" u="none" strike="noStrike" kern="1200" cap="none" spc="0" normalizeH="0" baseline="0" noProof="0" dirty="0">
                <a:ln>
                  <a:noFill/>
                </a:ln>
                <a:solidFill>
                  <a:srgbClr val="292929"/>
                </a:solidFill>
                <a:effectLst/>
                <a:uLnTx/>
                <a:uFillTx/>
                <a:latin typeface="Arial"/>
                <a:ea typeface="+mn-ea"/>
                <a:cs typeface="+mn-cs"/>
              </a:rPr>
              <a:t>higher AUM</a:t>
            </a:r>
            <a:r>
              <a:rPr kumimoji="0" lang="en-US" sz="1200" b="0" i="0" u="none" strike="noStrike" kern="1200" cap="none" spc="0" normalizeH="0" baseline="0" noProof="0" dirty="0">
                <a:ln>
                  <a:noFill/>
                </a:ln>
                <a:solidFill>
                  <a:srgbClr val="292929"/>
                </a:solidFill>
                <a:effectLst/>
                <a:uLnTx/>
                <a:uFillTx/>
                <a:latin typeface="Arial"/>
                <a:ea typeface="+mn-ea"/>
                <a:cs typeface="+mn-cs"/>
              </a:rPr>
              <a:t> compared to Control group </a:t>
            </a:r>
            <a:r>
              <a:rPr kumimoji="0" lang="en-US" sz="1200" b="1" i="0" u="none" strike="noStrike" kern="1200" cap="none" spc="0" normalizeH="0" baseline="0" noProof="0" dirty="0">
                <a:ln>
                  <a:noFill/>
                </a:ln>
                <a:solidFill>
                  <a:srgbClr val="292929"/>
                </a:solidFill>
                <a:effectLst/>
                <a:uLnTx/>
                <a:uFillTx/>
                <a:latin typeface="Arial"/>
                <a:ea typeface="+mn-ea"/>
                <a:cs typeface="+mn-cs"/>
              </a:rPr>
              <a:t>by 38.8 Bio or 5.99x (45.3 Bio vs 6.48 Bio) </a:t>
            </a:r>
            <a:r>
              <a:rPr kumimoji="0" lang="en-US" sz="1200" b="0" i="0" u="none" strike="noStrike" kern="1200" cap="none" spc="0" normalizeH="0" baseline="0" noProof="0" dirty="0">
                <a:ln>
                  <a:noFill/>
                </a:ln>
                <a:solidFill>
                  <a:srgbClr val="292929"/>
                </a:solidFill>
                <a:effectLst/>
                <a:uLnTx/>
                <a:uFillTx/>
                <a:latin typeface="Arial"/>
                <a:ea typeface="+mn-ea"/>
                <a:cs typeface="+mn-cs"/>
              </a:rPr>
              <a:t>with less # of customer </a:t>
            </a:r>
            <a:r>
              <a:rPr kumimoji="0" lang="en-US" sz="1200" b="1" i="0" u="none" strike="noStrike" kern="1200" cap="none" spc="0" normalizeH="0" baseline="0" noProof="0" dirty="0">
                <a:ln>
                  <a:noFill/>
                </a:ln>
                <a:solidFill>
                  <a:srgbClr val="292929"/>
                </a:solidFill>
                <a:effectLst/>
                <a:uLnTx/>
                <a:uFillTx/>
                <a:latin typeface="Arial"/>
                <a:ea typeface="+mn-ea"/>
                <a:cs typeface="+mn-cs"/>
              </a:rPr>
              <a:t>(8,394 vs 17,716)</a:t>
            </a:r>
          </a:p>
        </p:txBody>
      </p:sp>
      <p:sp>
        <p:nvSpPr>
          <p:cNvPr id="9" name="Title 1">
            <a:extLst>
              <a:ext uri="{FF2B5EF4-FFF2-40B4-BE49-F238E27FC236}">
                <a16:creationId xmlns:a16="http://schemas.microsoft.com/office/drawing/2014/main" id="{9974EBCE-05C3-7F88-3044-323C8959980D}"/>
              </a:ext>
            </a:extLst>
          </p:cNvPr>
          <p:cNvSpPr txBox="1">
            <a:spLocks/>
          </p:cNvSpPr>
          <p:nvPr/>
        </p:nvSpPr>
        <p:spPr bwMode="auto">
          <a:xfrm>
            <a:off x="508554" y="350613"/>
            <a:ext cx="8543925" cy="38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rm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1" i="0" u="none" strike="noStrike" kern="0" cap="none" spc="0" normalizeH="0" baseline="0" noProof="0" dirty="0">
                <a:ln>
                  <a:noFill/>
                </a:ln>
                <a:solidFill>
                  <a:srgbClr val="292929"/>
                </a:solidFill>
                <a:effectLst/>
                <a:uLnTx/>
                <a:uFillTx/>
                <a:latin typeface="Arial"/>
                <a:ea typeface="+mj-ea"/>
                <a:cs typeface="Arial"/>
              </a:rPr>
              <a:t>Use Case : Propensity Investment Product</a:t>
            </a:r>
          </a:p>
        </p:txBody>
      </p:sp>
      <p:sp>
        <p:nvSpPr>
          <p:cNvPr id="22" name="TextBox 21">
            <a:extLst>
              <a:ext uri="{FF2B5EF4-FFF2-40B4-BE49-F238E27FC236}">
                <a16:creationId xmlns:a16="http://schemas.microsoft.com/office/drawing/2014/main" id="{58BB4636-25A3-F349-FC09-019F8A12D7BE}"/>
              </a:ext>
            </a:extLst>
          </p:cNvPr>
          <p:cNvSpPr txBox="1"/>
          <p:nvPr/>
        </p:nvSpPr>
        <p:spPr>
          <a:xfrm>
            <a:off x="185279" y="1637308"/>
            <a:ext cx="4589348" cy="646331"/>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WMB need to offer Investment Products to all WMB Customer. Profiling or Model is needed to found customer which has high chance to accept the Product offer</a:t>
            </a:r>
          </a:p>
        </p:txBody>
      </p:sp>
      <p:sp>
        <p:nvSpPr>
          <p:cNvPr id="23" name="TextBox 22">
            <a:extLst>
              <a:ext uri="{FF2B5EF4-FFF2-40B4-BE49-F238E27FC236}">
                <a16:creationId xmlns:a16="http://schemas.microsoft.com/office/drawing/2014/main" id="{F85C7F5A-CEB5-BF4A-7129-E63F807441F8}"/>
              </a:ext>
            </a:extLst>
          </p:cNvPr>
          <p:cNvSpPr txBox="1"/>
          <p:nvPr/>
        </p:nvSpPr>
        <p:spPr>
          <a:xfrm>
            <a:off x="178809" y="1373686"/>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24" name="TextBox 23">
            <a:extLst>
              <a:ext uri="{FF2B5EF4-FFF2-40B4-BE49-F238E27FC236}">
                <a16:creationId xmlns:a16="http://schemas.microsoft.com/office/drawing/2014/main" id="{2349AC2A-7AE8-5F1D-D021-9370C4B28117}"/>
              </a:ext>
            </a:extLst>
          </p:cNvPr>
          <p:cNvSpPr txBox="1"/>
          <p:nvPr/>
        </p:nvSpPr>
        <p:spPr>
          <a:xfrm>
            <a:off x="148499" y="900226"/>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Stakeholder</a:t>
            </a:r>
            <a:r>
              <a:rPr kumimoji="0" lang="en-US" sz="1300" b="1" i="0" u="none" strike="noStrike" kern="1200" cap="none" spc="0" normalizeH="0" baseline="0" noProof="0" dirty="0">
                <a:ln>
                  <a:noFill/>
                </a:ln>
                <a:solidFill>
                  <a:srgbClr val="292929"/>
                </a:solidFill>
                <a:effectLst/>
                <a:uLnTx/>
                <a:uFillTx/>
                <a:latin typeface="Arial"/>
                <a:ea typeface="+mn-ea"/>
                <a:cs typeface="+mn-cs"/>
              </a:rPr>
              <a:t> </a:t>
            </a:r>
          </a:p>
        </p:txBody>
      </p:sp>
      <p:sp>
        <p:nvSpPr>
          <p:cNvPr id="25" name="TextBox 24">
            <a:extLst>
              <a:ext uri="{FF2B5EF4-FFF2-40B4-BE49-F238E27FC236}">
                <a16:creationId xmlns:a16="http://schemas.microsoft.com/office/drawing/2014/main" id="{24F22E72-B394-C65D-82DB-6A7FA7F1A1A5}"/>
              </a:ext>
            </a:extLst>
          </p:cNvPr>
          <p:cNvSpPr txBox="1"/>
          <p:nvPr/>
        </p:nvSpPr>
        <p:spPr>
          <a:xfrm>
            <a:off x="211266" y="1160451"/>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Wealth Management Business </a:t>
            </a:r>
          </a:p>
        </p:txBody>
      </p:sp>
      <p:sp>
        <p:nvSpPr>
          <p:cNvPr id="26" name="TextBox 25">
            <a:extLst>
              <a:ext uri="{FF2B5EF4-FFF2-40B4-BE49-F238E27FC236}">
                <a16:creationId xmlns:a16="http://schemas.microsoft.com/office/drawing/2014/main" id="{BACD4B37-4AC3-A18E-D3A8-3853AB02DC59}"/>
              </a:ext>
            </a:extLst>
          </p:cNvPr>
          <p:cNvSpPr txBox="1"/>
          <p:nvPr/>
        </p:nvSpPr>
        <p:spPr>
          <a:xfrm>
            <a:off x="144364" y="2214568"/>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27" name="TextBox 26">
            <a:extLst>
              <a:ext uri="{FF2B5EF4-FFF2-40B4-BE49-F238E27FC236}">
                <a16:creationId xmlns:a16="http://schemas.microsoft.com/office/drawing/2014/main" id="{24E9B49B-A444-A675-DBFA-CB9307E6AD19}"/>
              </a:ext>
            </a:extLst>
          </p:cNvPr>
          <p:cNvSpPr txBox="1"/>
          <p:nvPr/>
        </p:nvSpPr>
        <p:spPr>
          <a:xfrm>
            <a:off x="86360" y="2459811"/>
            <a:ext cx="4528271" cy="83099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Propensity model – Predict the likelihood of Existing Wealth Customer that don’t have Investment Product to accept the product offer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Target : Accept product offer in the next 3 months</a:t>
            </a:r>
          </a:p>
        </p:txBody>
      </p:sp>
      <p:sp>
        <p:nvSpPr>
          <p:cNvPr id="28" name="TextBox 27">
            <a:extLst>
              <a:ext uri="{FF2B5EF4-FFF2-40B4-BE49-F238E27FC236}">
                <a16:creationId xmlns:a16="http://schemas.microsoft.com/office/drawing/2014/main" id="{ED3BE419-7C0C-7F7B-8E9B-59A891F282AC}"/>
              </a:ext>
            </a:extLst>
          </p:cNvPr>
          <p:cNvSpPr txBox="1"/>
          <p:nvPr/>
        </p:nvSpPr>
        <p:spPr>
          <a:xfrm>
            <a:off x="5507256" y="891487"/>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9" name="TextBox 28">
            <a:extLst>
              <a:ext uri="{FF2B5EF4-FFF2-40B4-BE49-F238E27FC236}">
                <a16:creationId xmlns:a16="http://schemas.microsoft.com/office/drawing/2014/main" id="{2EB3E544-1C52-455F-754B-1DE670FB9F93}"/>
              </a:ext>
            </a:extLst>
          </p:cNvPr>
          <p:cNvSpPr txBox="1"/>
          <p:nvPr/>
        </p:nvSpPr>
        <p:spPr>
          <a:xfrm>
            <a:off x="5507257" y="1146424"/>
            <a:ext cx="43397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Model are used by RM for prioritization strategy (has been implemented in Mar 2024</a:t>
            </a:r>
          </a:p>
        </p:txBody>
      </p:sp>
      <p:grpSp>
        <p:nvGrpSpPr>
          <p:cNvPr id="13" name="Group 12">
            <a:extLst>
              <a:ext uri="{FF2B5EF4-FFF2-40B4-BE49-F238E27FC236}">
                <a16:creationId xmlns:a16="http://schemas.microsoft.com/office/drawing/2014/main" id="{04E3F338-70DC-0C1F-044A-EE4423419CED}"/>
              </a:ext>
            </a:extLst>
          </p:cNvPr>
          <p:cNvGrpSpPr/>
          <p:nvPr/>
        </p:nvGrpSpPr>
        <p:grpSpPr>
          <a:xfrm>
            <a:off x="493011" y="3319079"/>
            <a:ext cx="9248619" cy="3564661"/>
            <a:chOff x="508554" y="3327698"/>
            <a:chExt cx="8750222" cy="3564661"/>
          </a:xfrm>
        </p:grpSpPr>
        <p:sp>
          <p:nvSpPr>
            <p:cNvPr id="5" name="TextBox 4">
              <a:extLst>
                <a:ext uri="{FF2B5EF4-FFF2-40B4-BE49-F238E27FC236}">
                  <a16:creationId xmlns:a16="http://schemas.microsoft.com/office/drawing/2014/main" id="{CD88449D-E755-FDC0-EE8B-B3B0B4349298}"/>
                </a:ext>
              </a:extLst>
            </p:cNvPr>
            <p:cNvSpPr txBox="1"/>
            <p:nvPr/>
          </p:nvSpPr>
          <p:spPr>
            <a:xfrm>
              <a:off x="2385910" y="3327698"/>
              <a:ext cx="4995510" cy="276999"/>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1200" b="1" i="0" u="none" strike="noStrike" kern="0" cap="none" spc="0" normalizeH="0" baseline="0" noProof="0" dirty="0">
                  <a:ln>
                    <a:noFill/>
                  </a:ln>
                  <a:solidFill>
                    <a:srgbClr val="292929"/>
                  </a:solidFill>
                  <a:effectLst/>
                  <a:uLnTx/>
                  <a:uFillTx/>
                  <a:latin typeface="Arial"/>
                  <a:ea typeface="+mn-ea"/>
                  <a:cs typeface="Arial"/>
                </a:rPr>
                <a:t>1 Month Performance (Post Implementation)</a:t>
              </a:r>
            </a:p>
          </p:txBody>
        </p:sp>
        <p:graphicFrame>
          <p:nvGraphicFramePr>
            <p:cNvPr id="12" name="Chart 11">
              <a:extLst>
                <a:ext uri="{FF2B5EF4-FFF2-40B4-BE49-F238E27FC236}">
                  <a16:creationId xmlns:a16="http://schemas.microsoft.com/office/drawing/2014/main" id="{2D5AE831-4FF8-4FDE-91A0-229C7E59F08F}"/>
                </a:ext>
              </a:extLst>
            </p:cNvPr>
            <p:cNvGraphicFramePr>
              <a:graphicFrameLocks/>
            </p:cNvGraphicFramePr>
            <p:nvPr/>
          </p:nvGraphicFramePr>
          <p:xfrm>
            <a:off x="508554" y="3504918"/>
            <a:ext cx="8750222" cy="3387441"/>
          </p:xfrm>
          <a:graphic>
            <a:graphicData uri="http://schemas.openxmlformats.org/drawingml/2006/chart">
              <c:chart xmlns:c="http://schemas.openxmlformats.org/drawingml/2006/chart" xmlns:r="http://schemas.openxmlformats.org/officeDocument/2006/relationships" r:id="rId3"/>
            </a:graphicData>
          </a:graphic>
        </p:graphicFrame>
      </p:grpSp>
      <p:sp>
        <p:nvSpPr>
          <p:cNvPr id="3" name="TextBox 2">
            <a:extLst>
              <a:ext uri="{FF2B5EF4-FFF2-40B4-BE49-F238E27FC236}">
                <a16:creationId xmlns:a16="http://schemas.microsoft.com/office/drawing/2014/main" id="{929B7A21-CC26-AD80-E141-4C7A06828948}"/>
              </a:ext>
            </a:extLst>
          </p:cNvPr>
          <p:cNvSpPr txBox="1"/>
          <p:nvPr/>
        </p:nvSpPr>
        <p:spPr>
          <a:xfrm>
            <a:off x="8216821" y="6627168"/>
            <a:ext cx="2086353"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292929"/>
                </a:solidFill>
                <a:effectLst/>
                <a:uLnTx/>
                <a:uFillTx/>
                <a:latin typeface="Arial"/>
                <a:ea typeface="+mn-ea"/>
                <a:cs typeface="+mn-cs"/>
              </a:rPr>
              <a:t>*CG = Control Group</a:t>
            </a:r>
          </a:p>
        </p:txBody>
      </p:sp>
      <p:sp>
        <p:nvSpPr>
          <p:cNvPr id="15" name="TextBox 14">
            <a:extLst>
              <a:ext uri="{FF2B5EF4-FFF2-40B4-BE49-F238E27FC236}">
                <a16:creationId xmlns:a16="http://schemas.microsoft.com/office/drawing/2014/main" id="{13195267-E062-D2A3-761B-D70FEEC72D7D}"/>
              </a:ext>
            </a:extLst>
          </p:cNvPr>
          <p:cNvSpPr txBox="1"/>
          <p:nvPr/>
        </p:nvSpPr>
        <p:spPr>
          <a:xfrm>
            <a:off x="3534945" y="4154175"/>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rPr>
              <a:t>(1.36%)</a:t>
            </a:r>
            <a:endParaRPr kumimoji="0" lang="en-ID"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endParaRPr>
          </a:p>
        </p:txBody>
      </p:sp>
      <p:sp>
        <p:nvSpPr>
          <p:cNvPr id="16" name="TextBox 15">
            <a:extLst>
              <a:ext uri="{FF2B5EF4-FFF2-40B4-BE49-F238E27FC236}">
                <a16:creationId xmlns:a16="http://schemas.microsoft.com/office/drawing/2014/main" id="{1EA1C52D-20A1-663D-862C-D35746DB9036}"/>
              </a:ext>
            </a:extLst>
          </p:cNvPr>
          <p:cNvSpPr txBox="1"/>
          <p:nvPr/>
        </p:nvSpPr>
        <p:spPr>
          <a:xfrm>
            <a:off x="3534945" y="3887471"/>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solidFill>
                <a:effectLst/>
                <a:uLnTx/>
                <a:uFillTx/>
                <a:latin typeface="Arial"/>
                <a:ea typeface="+mn-ea"/>
                <a:cs typeface="Arial" pitchFamily="34" charset="0"/>
              </a:rPr>
              <a:t>(0.64%)</a:t>
            </a:r>
            <a:endParaRPr kumimoji="0" lang="en-ID" sz="900" b="0" i="0" u="none" strike="noStrike" kern="1200" cap="none" spc="0" normalizeH="0" baseline="0" noProof="0" dirty="0">
              <a:ln>
                <a:noFill/>
              </a:ln>
              <a:solidFill>
                <a:srgbClr val="FFC000"/>
              </a:solidFill>
              <a:effectLst/>
              <a:uLnTx/>
              <a:uFillTx/>
              <a:latin typeface="Arial"/>
              <a:ea typeface="+mn-ea"/>
              <a:cs typeface="Arial" pitchFamily="34" charset="0"/>
            </a:endParaRPr>
          </a:p>
        </p:txBody>
      </p:sp>
      <p:sp>
        <p:nvSpPr>
          <p:cNvPr id="17" name="TextBox 16">
            <a:extLst>
              <a:ext uri="{FF2B5EF4-FFF2-40B4-BE49-F238E27FC236}">
                <a16:creationId xmlns:a16="http://schemas.microsoft.com/office/drawing/2014/main" id="{C0B4DAC7-614A-E680-CCA5-E89DFC7878A6}"/>
              </a:ext>
            </a:extLst>
          </p:cNvPr>
          <p:cNvSpPr txBox="1"/>
          <p:nvPr/>
        </p:nvSpPr>
        <p:spPr>
          <a:xfrm>
            <a:off x="3534945" y="4420879"/>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solidFill>
                <a:effectLst/>
                <a:uLnTx/>
                <a:uFillTx/>
                <a:latin typeface="Arial"/>
                <a:ea typeface="+mn-ea"/>
                <a:cs typeface="Arial" pitchFamily="34" charset="0"/>
              </a:rPr>
              <a:t>(0.22%)</a:t>
            </a:r>
            <a:endParaRPr kumimoji="0" lang="en-ID" sz="900" b="0" i="0" u="none" strike="noStrike" kern="1200" cap="none" spc="0" normalizeH="0" baseline="0" noProof="0" dirty="0">
              <a:ln>
                <a:noFill/>
              </a:ln>
              <a:solidFill>
                <a:srgbClr val="FFC000"/>
              </a:solidFill>
              <a:effectLst/>
              <a:uLnTx/>
              <a:uFillTx/>
              <a:latin typeface="Arial"/>
              <a:ea typeface="+mn-ea"/>
              <a:cs typeface="Arial" pitchFamily="34" charset="0"/>
            </a:endParaRPr>
          </a:p>
        </p:txBody>
      </p:sp>
      <p:sp>
        <p:nvSpPr>
          <p:cNvPr id="18" name="TextBox 17">
            <a:extLst>
              <a:ext uri="{FF2B5EF4-FFF2-40B4-BE49-F238E27FC236}">
                <a16:creationId xmlns:a16="http://schemas.microsoft.com/office/drawing/2014/main" id="{765AF2AA-9473-F490-0E04-421E1B3ACD2E}"/>
              </a:ext>
            </a:extLst>
          </p:cNvPr>
          <p:cNvSpPr txBox="1"/>
          <p:nvPr/>
        </p:nvSpPr>
        <p:spPr>
          <a:xfrm>
            <a:off x="3534945" y="4713515"/>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rPr>
              <a:t>(0.46%)</a:t>
            </a:r>
            <a:endParaRPr kumimoji="0" lang="en-ID"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endParaRPr>
          </a:p>
        </p:txBody>
      </p:sp>
      <p:sp>
        <p:nvSpPr>
          <p:cNvPr id="19" name="TextBox 18">
            <a:extLst>
              <a:ext uri="{FF2B5EF4-FFF2-40B4-BE49-F238E27FC236}">
                <a16:creationId xmlns:a16="http://schemas.microsoft.com/office/drawing/2014/main" id="{D292A614-48B8-14EF-236E-71B72D5A2FAA}"/>
              </a:ext>
            </a:extLst>
          </p:cNvPr>
          <p:cNvSpPr txBox="1"/>
          <p:nvPr/>
        </p:nvSpPr>
        <p:spPr>
          <a:xfrm>
            <a:off x="3529579" y="4981392"/>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solidFill>
                <a:effectLst/>
                <a:uLnTx/>
                <a:uFillTx/>
                <a:latin typeface="Arial"/>
                <a:ea typeface="+mn-ea"/>
                <a:cs typeface="Arial" pitchFamily="34" charset="0"/>
              </a:rPr>
              <a:t>(0.83%)</a:t>
            </a:r>
            <a:endParaRPr kumimoji="0" lang="en-ID" sz="900" b="0" i="0" u="none" strike="noStrike" kern="1200" cap="none" spc="0" normalizeH="0" baseline="0" noProof="0" dirty="0">
              <a:ln>
                <a:noFill/>
              </a:ln>
              <a:solidFill>
                <a:srgbClr val="FFC000"/>
              </a:solidFill>
              <a:effectLst/>
              <a:uLnTx/>
              <a:uFillTx/>
              <a:latin typeface="Arial"/>
              <a:ea typeface="+mn-ea"/>
              <a:cs typeface="Arial" pitchFamily="34" charset="0"/>
            </a:endParaRPr>
          </a:p>
        </p:txBody>
      </p:sp>
      <p:sp>
        <p:nvSpPr>
          <p:cNvPr id="20" name="TextBox 19">
            <a:extLst>
              <a:ext uri="{FF2B5EF4-FFF2-40B4-BE49-F238E27FC236}">
                <a16:creationId xmlns:a16="http://schemas.microsoft.com/office/drawing/2014/main" id="{F72A40F3-45A1-8177-E3EB-C289497F746B}"/>
              </a:ext>
            </a:extLst>
          </p:cNvPr>
          <p:cNvSpPr txBox="1"/>
          <p:nvPr/>
        </p:nvSpPr>
        <p:spPr>
          <a:xfrm>
            <a:off x="3529579" y="5253410"/>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rPr>
              <a:t>(2.23%)</a:t>
            </a:r>
            <a:endParaRPr kumimoji="0" lang="en-ID"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endParaRPr>
          </a:p>
        </p:txBody>
      </p:sp>
      <p:sp>
        <p:nvSpPr>
          <p:cNvPr id="21" name="TextBox 20">
            <a:extLst>
              <a:ext uri="{FF2B5EF4-FFF2-40B4-BE49-F238E27FC236}">
                <a16:creationId xmlns:a16="http://schemas.microsoft.com/office/drawing/2014/main" id="{66559E28-01C8-4C70-CA84-CE32E7F7AD63}"/>
              </a:ext>
            </a:extLst>
          </p:cNvPr>
          <p:cNvSpPr txBox="1"/>
          <p:nvPr/>
        </p:nvSpPr>
        <p:spPr>
          <a:xfrm>
            <a:off x="1716182" y="5543511"/>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solidFill>
                <a:effectLst/>
                <a:uLnTx/>
                <a:uFillTx/>
                <a:latin typeface="Arial"/>
                <a:ea typeface="+mn-ea"/>
                <a:cs typeface="Arial" pitchFamily="34" charset="0"/>
              </a:rPr>
              <a:t>(0.05%)</a:t>
            </a:r>
            <a:endParaRPr kumimoji="0" lang="en-ID" sz="900" b="0" i="0" u="none" strike="noStrike" kern="1200" cap="none" spc="0" normalizeH="0" baseline="0" noProof="0" dirty="0">
              <a:ln>
                <a:noFill/>
              </a:ln>
              <a:solidFill>
                <a:srgbClr val="FFC000"/>
              </a:solidFill>
              <a:effectLst/>
              <a:uLnTx/>
              <a:uFillTx/>
              <a:latin typeface="Arial"/>
              <a:ea typeface="+mn-ea"/>
              <a:cs typeface="Arial" pitchFamily="34" charset="0"/>
            </a:endParaRPr>
          </a:p>
        </p:txBody>
      </p:sp>
      <p:sp>
        <p:nvSpPr>
          <p:cNvPr id="30" name="TextBox 29">
            <a:extLst>
              <a:ext uri="{FF2B5EF4-FFF2-40B4-BE49-F238E27FC236}">
                <a16:creationId xmlns:a16="http://schemas.microsoft.com/office/drawing/2014/main" id="{7747B130-DF48-EE7B-25CD-26FFD363F166}"/>
              </a:ext>
            </a:extLst>
          </p:cNvPr>
          <p:cNvSpPr txBox="1"/>
          <p:nvPr/>
        </p:nvSpPr>
        <p:spPr>
          <a:xfrm>
            <a:off x="3529579" y="5821219"/>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rPr>
              <a:t>(0.29%)</a:t>
            </a:r>
            <a:endParaRPr kumimoji="0" lang="en-ID"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endParaRPr>
          </a:p>
        </p:txBody>
      </p:sp>
      <p:sp>
        <p:nvSpPr>
          <p:cNvPr id="31" name="TextBox 30">
            <a:extLst>
              <a:ext uri="{FF2B5EF4-FFF2-40B4-BE49-F238E27FC236}">
                <a16:creationId xmlns:a16="http://schemas.microsoft.com/office/drawing/2014/main" id="{16B05D3A-B47F-67AF-B46B-13FF45A64A1F}"/>
              </a:ext>
            </a:extLst>
          </p:cNvPr>
          <p:cNvSpPr txBox="1"/>
          <p:nvPr/>
        </p:nvSpPr>
        <p:spPr>
          <a:xfrm>
            <a:off x="2421274" y="6364981"/>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rPr>
              <a:t>(1.18%)</a:t>
            </a:r>
            <a:endParaRPr kumimoji="0" lang="en-ID" sz="900" b="0" i="0" u="none" strike="noStrike" kern="1200" cap="none" spc="0" normalizeH="0" baseline="0" noProof="0" dirty="0">
              <a:ln>
                <a:noFill/>
              </a:ln>
              <a:solidFill>
                <a:srgbClr val="003C2C">
                  <a:lumMod val="90000"/>
                  <a:lumOff val="10000"/>
                </a:srgbClr>
              </a:solidFill>
              <a:effectLst/>
              <a:uLnTx/>
              <a:uFillTx/>
              <a:latin typeface="Arial"/>
              <a:ea typeface="+mn-ea"/>
              <a:cs typeface="Arial" pitchFamily="34" charset="0"/>
            </a:endParaRPr>
          </a:p>
        </p:txBody>
      </p:sp>
      <p:sp>
        <p:nvSpPr>
          <p:cNvPr id="32" name="TextBox 31">
            <a:extLst>
              <a:ext uri="{FF2B5EF4-FFF2-40B4-BE49-F238E27FC236}">
                <a16:creationId xmlns:a16="http://schemas.microsoft.com/office/drawing/2014/main" id="{04630EA7-2FAA-468B-F023-05220AA16130}"/>
              </a:ext>
            </a:extLst>
          </p:cNvPr>
          <p:cNvSpPr txBox="1"/>
          <p:nvPr/>
        </p:nvSpPr>
        <p:spPr>
          <a:xfrm>
            <a:off x="1296195" y="6088660"/>
            <a:ext cx="839974"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C000"/>
                </a:solidFill>
                <a:effectLst/>
                <a:uLnTx/>
                <a:uFillTx/>
                <a:latin typeface="Arial"/>
                <a:ea typeface="+mn-ea"/>
                <a:cs typeface="Arial" pitchFamily="34" charset="0"/>
              </a:rPr>
              <a:t>(0.18%)</a:t>
            </a:r>
            <a:endParaRPr kumimoji="0" lang="en-ID" sz="900" b="0" i="0" u="none" strike="noStrike" kern="1200" cap="none" spc="0" normalizeH="0" baseline="0" noProof="0" dirty="0">
              <a:ln>
                <a:noFill/>
              </a:ln>
              <a:solidFill>
                <a:srgbClr val="FFC000"/>
              </a:solidFill>
              <a:effectLst/>
              <a:uLnTx/>
              <a:uFillTx/>
              <a:latin typeface="Arial"/>
              <a:ea typeface="+mn-ea"/>
              <a:cs typeface="Arial" pitchFamily="34" charset="0"/>
            </a:endParaRPr>
          </a:p>
        </p:txBody>
      </p:sp>
      <p:sp>
        <p:nvSpPr>
          <p:cNvPr id="34" name="TextBox 33">
            <a:extLst>
              <a:ext uri="{FF2B5EF4-FFF2-40B4-BE49-F238E27FC236}">
                <a16:creationId xmlns:a16="http://schemas.microsoft.com/office/drawing/2014/main" id="{A3652D24-A76B-88B8-314B-F620553223D6}"/>
              </a:ext>
            </a:extLst>
          </p:cNvPr>
          <p:cNvSpPr txBox="1"/>
          <p:nvPr/>
        </p:nvSpPr>
        <p:spPr>
          <a:xfrm>
            <a:off x="673987" y="6616236"/>
            <a:ext cx="2924364"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292929"/>
                </a:solidFill>
                <a:effectLst/>
                <a:uLnTx/>
                <a:uFillTx/>
                <a:latin typeface="Arial"/>
                <a:ea typeface="+mn-ea"/>
                <a:cs typeface="+mn-cs"/>
              </a:rPr>
              <a:t>** (</a:t>
            </a:r>
            <a:r>
              <a:rPr kumimoji="0" lang="en-US" sz="900" b="0" i="1" u="none" strike="noStrike" kern="1200" cap="none" spc="0" normalizeH="0" baseline="0" noProof="0" dirty="0" err="1">
                <a:ln>
                  <a:noFill/>
                </a:ln>
                <a:solidFill>
                  <a:srgbClr val="292929"/>
                </a:solidFill>
                <a:effectLst/>
                <a:uLnTx/>
                <a:uFillTx/>
                <a:latin typeface="Arial"/>
                <a:ea typeface="+mn-ea"/>
                <a:cs typeface="+mn-cs"/>
              </a:rPr>
              <a:t>x.xx</a:t>
            </a:r>
            <a:r>
              <a:rPr kumimoji="0" lang="en-US" sz="900" b="0" i="1" u="none" strike="noStrike" kern="1200" cap="none" spc="0" normalizeH="0" baseline="0" noProof="0" dirty="0">
                <a:ln>
                  <a:noFill/>
                </a:ln>
                <a:solidFill>
                  <a:srgbClr val="292929"/>
                </a:solidFill>
                <a:effectLst/>
                <a:uLnTx/>
                <a:uFillTx/>
                <a:latin typeface="Arial"/>
                <a:ea typeface="+mn-ea"/>
                <a:cs typeface="+mn-cs"/>
              </a:rPr>
              <a:t>%) : Takers Rate</a:t>
            </a:r>
          </a:p>
        </p:txBody>
      </p:sp>
    </p:spTree>
    <p:extLst>
      <p:ext uri="{BB962C8B-B14F-4D97-AF65-F5344CB8AC3E}">
        <p14:creationId xmlns:p14="http://schemas.microsoft.com/office/powerpoint/2010/main" val="247177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507256" y="2304556"/>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8" name="TextBox 7"/>
          <p:cNvSpPr txBox="1"/>
          <p:nvPr/>
        </p:nvSpPr>
        <p:spPr>
          <a:xfrm>
            <a:off x="5507256" y="2551837"/>
            <a:ext cx="4339786" cy="1938992"/>
          </a:xfrm>
          <a:prstGeom prst="rect">
            <a:avLst/>
          </a:prstGeom>
          <a:noFill/>
        </p:spPr>
        <p:txBody>
          <a:bodyPr wrap="square" rtlCol="0">
            <a:spAutoFit/>
          </a:bodyPr>
          <a:lstStyle/>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292929"/>
                </a:solidFill>
                <a:effectLst/>
                <a:uLnTx/>
                <a:uFillTx/>
                <a:latin typeface="Arial"/>
                <a:ea typeface="+mn-ea"/>
                <a:cs typeface="+mn-cs"/>
              </a:rPr>
              <a:t>With fewer leads by</a:t>
            </a:r>
            <a:r>
              <a:rPr kumimoji="0" lang="en-US" sz="1200" b="0" i="0" u="none" strike="noStrike" kern="1200" cap="none" spc="0" normalizeH="0" baseline="0" noProof="0" dirty="0">
                <a:ln>
                  <a:noFill/>
                </a:ln>
                <a:solidFill>
                  <a:srgbClr val="292929"/>
                </a:solidFill>
                <a:effectLst/>
                <a:uLnTx/>
                <a:uFillTx/>
                <a:latin typeface="Arial"/>
                <a:ea typeface="+mn-ea"/>
                <a:cs typeface="+mn-cs"/>
              </a:rPr>
              <a:t> </a:t>
            </a:r>
            <a:r>
              <a:rPr kumimoji="0" lang="en-US" sz="1200" b="1" i="1" u="none" strike="noStrike" kern="1200" cap="none" spc="0" normalizeH="0" baseline="0" noProof="0" dirty="0">
                <a:ln>
                  <a:noFill/>
                </a:ln>
                <a:solidFill>
                  <a:srgbClr val="292929"/>
                </a:solidFill>
                <a:effectLst/>
                <a:uLnTx/>
                <a:uFillTx/>
                <a:latin typeface="Arial"/>
                <a:ea typeface="+mn-ea"/>
                <a:cs typeface="+mn-cs"/>
              </a:rPr>
              <a:t>53.2%, </a:t>
            </a:r>
            <a:r>
              <a:rPr kumimoji="0" lang="en-US" sz="1200" b="0" i="0" u="none" strike="noStrike" kern="1200" cap="none" spc="0" normalizeH="0" baseline="0" noProof="0" dirty="0">
                <a:ln>
                  <a:noFill/>
                </a:ln>
                <a:solidFill>
                  <a:srgbClr val="292929"/>
                </a:solidFill>
                <a:effectLst/>
                <a:uLnTx/>
                <a:uFillTx/>
                <a:latin typeface="Arial"/>
                <a:ea typeface="+mn-ea"/>
                <a:cs typeface="+mn-cs"/>
              </a:rPr>
              <a:t>The Model Leads produce a </a:t>
            </a:r>
            <a:r>
              <a:rPr kumimoji="0" lang="en-US" sz="1200" b="1" i="0" u="none" strike="noStrike" kern="1200" cap="none" spc="0" normalizeH="0" baseline="0" noProof="0" dirty="0">
                <a:ln>
                  <a:noFill/>
                </a:ln>
                <a:solidFill>
                  <a:srgbClr val="292929"/>
                </a:solidFill>
                <a:effectLst/>
                <a:uLnTx/>
                <a:uFillTx/>
                <a:latin typeface="Arial"/>
                <a:ea typeface="+mn-ea"/>
                <a:cs typeface="+mn-cs"/>
              </a:rPr>
              <a:t>higher Takers Rate </a:t>
            </a:r>
            <a:r>
              <a:rPr kumimoji="0" lang="en-US" sz="1200" b="0" i="0" u="none" strike="noStrike" kern="1200" cap="none" spc="0" normalizeH="0" baseline="0" noProof="0" dirty="0">
                <a:ln>
                  <a:noFill/>
                </a:ln>
                <a:solidFill>
                  <a:srgbClr val="292929"/>
                </a:solidFill>
                <a:effectLst/>
                <a:uLnTx/>
                <a:uFillTx/>
                <a:latin typeface="Arial"/>
                <a:ea typeface="+mn-ea"/>
                <a:cs typeface="+mn-cs"/>
              </a:rPr>
              <a:t>than Control Group</a:t>
            </a:r>
            <a:r>
              <a:rPr kumimoji="0" lang="en-US" sz="1200" b="1" i="0" u="none" strike="noStrike" kern="1200" cap="none" spc="0" normalizeH="0" baseline="0" noProof="0" dirty="0">
                <a:ln>
                  <a:noFill/>
                </a:ln>
                <a:solidFill>
                  <a:srgbClr val="292929"/>
                </a:solidFill>
                <a:effectLst/>
                <a:uLnTx/>
                <a:uFillTx/>
                <a:latin typeface="Arial"/>
                <a:ea typeface="+mn-ea"/>
                <a:cs typeface="+mn-cs"/>
              </a:rPr>
              <a:t> by 1.0% or 552.95% uplift </a:t>
            </a:r>
            <a:r>
              <a:rPr kumimoji="0" lang="en-US" sz="1200" b="0" i="0" u="none" strike="noStrike" kern="1200" cap="none" spc="0" normalizeH="0" baseline="0" noProof="0" dirty="0">
                <a:ln>
                  <a:noFill/>
                </a:ln>
                <a:solidFill>
                  <a:srgbClr val="292929"/>
                </a:solidFill>
                <a:effectLst/>
                <a:uLnTx/>
                <a:uFillTx/>
                <a:latin typeface="Arial"/>
                <a:ea typeface="+mn-ea"/>
                <a:cs typeface="+mn-cs"/>
              </a:rPr>
              <a:t>&amp; </a:t>
            </a:r>
          </a:p>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Produce </a:t>
            </a:r>
            <a:r>
              <a:rPr kumimoji="0" lang="en-US" sz="1200" b="1" i="0" u="none" strike="noStrike" kern="1200" cap="none" spc="0" normalizeH="0" baseline="0" noProof="0" dirty="0">
                <a:ln>
                  <a:noFill/>
                </a:ln>
                <a:solidFill>
                  <a:srgbClr val="292929"/>
                </a:solidFill>
                <a:effectLst/>
                <a:uLnTx/>
                <a:uFillTx/>
                <a:latin typeface="Arial"/>
                <a:ea typeface="+mn-ea"/>
                <a:cs typeface="+mn-cs"/>
              </a:rPr>
              <a:t>higher AUM</a:t>
            </a:r>
            <a:r>
              <a:rPr kumimoji="0" lang="en-US" sz="1200" b="0" i="0" u="none" strike="noStrike" kern="1200" cap="none" spc="0" normalizeH="0" baseline="0" noProof="0" dirty="0">
                <a:ln>
                  <a:noFill/>
                </a:ln>
                <a:solidFill>
                  <a:srgbClr val="292929"/>
                </a:solidFill>
                <a:effectLst/>
                <a:uLnTx/>
                <a:uFillTx/>
                <a:latin typeface="Arial"/>
                <a:ea typeface="+mn-ea"/>
                <a:cs typeface="+mn-cs"/>
              </a:rPr>
              <a:t> than Control group </a:t>
            </a:r>
            <a:r>
              <a:rPr kumimoji="0" lang="en-US" sz="1200" b="1" i="0" u="none" strike="noStrike" kern="1200" cap="none" spc="0" normalizeH="0" baseline="0" noProof="0" dirty="0">
                <a:ln>
                  <a:noFill/>
                </a:ln>
                <a:solidFill>
                  <a:srgbClr val="292929"/>
                </a:solidFill>
                <a:effectLst/>
                <a:uLnTx/>
                <a:uFillTx/>
                <a:latin typeface="Arial"/>
                <a:ea typeface="+mn-ea"/>
                <a:cs typeface="+mn-cs"/>
              </a:rPr>
              <a:t>by 38.8 Bio or 599.27% uplift</a:t>
            </a:r>
          </a:p>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The Model Leads produce (AUM , Takers Rate) : </a:t>
            </a:r>
          </a:p>
          <a:p>
            <a:pPr marL="171450" marR="0" lvl="0" indent="-1714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Bonds (45.3 Bio , 1.36%) </a:t>
            </a:r>
          </a:p>
          <a:p>
            <a:pPr marL="171450" marR="0" lvl="0" indent="-1714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BA (610 Mio, 0.46%)</a:t>
            </a:r>
          </a:p>
          <a:p>
            <a:pPr marL="171450" marR="0" lvl="0" indent="-1714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err="1">
                <a:ln>
                  <a:noFill/>
                </a:ln>
                <a:solidFill>
                  <a:srgbClr val="292929"/>
                </a:solidFill>
                <a:effectLst/>
                <a:uLnTx/>
                <a:uFillTx/>
                <a:latin typeface="Arial"/>
                <a:ea typeface="+mn-ea"/>
                <a:cs typeface="+mn-cs"/>
              </a:rPr>
              <a:t>Valas</a:t>
            </a:r>
            <a:r>
              <a:rPr kumimoji="0" lang="en-US" sz="1200" b="0" i="0" u="none" strike="noStrike" kern="1200" cap="none" spc="0" normalizeH="0" baseline="0" noProof="0" dirty="0">
                <a:ln>
                  <a:noFill/>
                </a:ln>
                <a:solidFill>
                  <a:srgbClr val="292929"/>
                </a:solidFill>
                <a:effectLst/>
                <a:uLnTx/>
                <a:uFillTx/>
                <a:latin typeface="Arial"/>
                <a:ea typeface="+mn-ea"/>
                <a:cs typeface="+mn-cs"/>
              </a:rPr>
              <a:t> (684.5 Mio, 2.09%)</a:t>
            </a:r>
          </a:p>
          <a:p>
            <a:pPr marL="171450" marR="0" lvl="0" indent="-1714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MF (3.7 Bio, 0.29%)</a:t>
            </a:r>
          </a:p>
        </p:txBody>
      </p:sp>
      <p:sp>
        <p:nvSpPr>
          <p:cNvPr id="9" name="Title 1">
            <a:extLst>
              <a:ext uri="{FF2B5EF4-FFF2-40B4-BE49-F238E27FC236}">
                <a16:creationId xmlns:a16="http://schemas.microsoft.com/office/drawing/2014/main" id="{9974EBCE-05C3-7F88-3044-323C8959980D}"/>
              </a:ext>
            </a:extLst>
          </p:cNvPr>
          <p:cNvSpPr txBox="1">
            <a:spLocks/>
          </p:cNvSpPr>
          <p:nvPr/>
        </p:nvSpPr>
        <p:spPr bwMode="auto">
          <a:xfrm>
            <a:off x="508554" y="350613"/>
            <a:ext cx="8543925" cy="38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rm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1" i="0" u="none" strike="noStrike" kern="0" cap="none" spc="0" normalizeH="0" baseline="0" noProof="0" dirty="0">
                <a:ln>
                  <a:noFill/>
                </a:ln>
                <a:solidFill>
                  <a:srgbClr val="292929"/>
                </a:solidFill>
                <a:effectLst/>
                <a:uLnTx/>
                <a:uFillTx/>
                <a:latin typeface="Arial"/>
                <a:ea typeface="+mj-ea"/>
                <a:cs typeface="Arial"/>
              </a:rPr>
              <a:t>Use Case : WMB Leads 1 Month Performance (Post Implementation)</a:t>
            </a:r>
          </a:p>
        </p:txBody>
      </p:sp>
      <p:pic>
        <p:nvPicPr>
          <p:cNvPr id="12" name="Picture 11">
            <a:extLst>
              <a:ext uri="{FF2B5EF4-FFF2-40B4-BE49-F238E27FC236}">
                <a16:creationId xmlns:a16="http://schemas.microsoft.com/office/drawing/2014/main" id="{D64258EC-B499-E622-9112-11DA59E3A083}"/>
              </a:ext>
            </a:extLst>
          </p:cNvPr>
          <p:cNvPicPr>
            <a:picLocks noChangeAspect="1"/>
          </p:cNvPicPr>
          <p:nvPr/>
        </p:nvPicPr>
        <p:blipFill>
          <a:blip r:embed="rId3"/>
          <a:stretch>
            <a:fillRect/>
          </a:stretch>
        </p:blipFill>
        <p:spPr>
          <a:xfrm>
            <a:off x="4927801" y="4710516"/>
            <a:ext cx="4790278" cy="1275475"/>
          </a:xfrm>
          <a:prstGeom prst="rect">
            <a:avLst/>
          </a:prstGeom>
        </p:spPr>
      </p:pic>
      <p:pic>
        <p:nvPicPr>
          <p:cNvPr id="21" name="Picture 20">
            <a:extLst>
              <a:ext uri="{FF2B5EF4-FFF2-40B4-BE49-F238E27FC236}">
                <a16:creationId xmlns:a16="http://schemas.microsoft.com/office/drawing/2014/main" id="{0A485E2B-7001-0DBD-DDF0-900C75B93046}"/>
              </a:ext>
            </a:extLst>
          </p:cNvPr>
          <p:cNvPicPr>
            <a:picLocks noChangeAspect="1"/>
          </p:cNvPicPr>
          <p:nvPr/>
        </p:nvPicPr>
        <p:blipFill>
          <a:blip r:embed="rId4"/>
          <a:stretch>
            <a:fillRect/>
          </a:stretch>
        </p:blipFill>
        <p:spPr>
          <a:xfrm>
            <a:off x="178809" y="4701922"/>
            <a:ext cx="4609102" cy="1275475"/>
          </a:xfrm>
          <a:prstGeom prst="rect">
            <a:avLst/>
          </a:prstGeom>
        </p:spPr>
      </p:pic>
      <p:sp>
        <p:nvSpPr>
          <p:cNvPr id="22" name="TextBox 21">
            <a:extLst>
              <a:ext uri="{FF2B5EF4-FFF2-40B4-BE49-F238E27FC236}">
                <a16:creationId xmlns:a16="http://schemas.microsoft.com/office/drawing/2014/main" id="{58BB4636-25A3-F349-FC09-019F8A12D7BE}"/>
              </a:ext>
            </a:extLst>
          </p:cNvPr>
          <p:cNvSpPr txBox="1"/>
          <p:nvPr/>
        </p:nvSpPr>
        <p:spPr>
          <a:xfrm>
            <a:off x="217736" y="1714912"/>
            <a:ext cx="4589348" cy="646331"/>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WMB need to offer Investment Products to all WMB Customer. Profiling or Model is needed to found customer which has high chance to accept the Product offer</a:t>
            </a:r>
          </a:p>
        </p:txBody>
      </p:sp>
      <p:sp>
        <p:nvSpPr>
          <p:cNvPr id="23" name="TextBox 22">
            <a:extLst>
              <a:ext uri="{FF2B5EF4-FFF2-40B4-BE49-F238E27FC236}">
                <a16:creationId xmlns:a16="http://schemas.microsoft.com/office/drawing/2014/main" id="{F85C7F5A-CEB5-BF4A-7129-E63F807441F8}"/>
              </a:ext>
            </a:extLst>
          </p:cNvPr>
          <p:cNvSpPr txBox="1"/>
          <p:nvPr/>
        </p:nvSpPr>
        <p:spPr>
          <a:xfrm>
            <a:off x="211266" y="1451290"/>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24" name="TextBox 23">
            <a:extLst>
              <a:ext uri="{FF2B5EF4-FFF2-40B4-BE49-F238E27FC236}">
                <a16:creationId xmlns:a16="http://schemas.microsoft.com/office/drawing/2014/main" id="{2349AC2A-7AE8-5F1D-D021-9370C4B28117}"/>
              </a:ext>
            </a:extLst>
          </p:cNvPr>
          <p:cNvSpPr txBox="1"/>
          <p:nvPr/>
        </p:nvSpPr>
        <p:spPr>
          <a:xfrm>
            <a:off x="148499" y="900226"/>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Stakeholder</a:t>
            </a:r>
            <a:r>
              <a:rPr kumimoji="0" lang="en-US" sz="1300" b="1" i="0" u="none" strike="noStrike" kern="1200" cap="none" spc="0" normalizeH="0" baseline="0" noProof="0" dirty="0">
                <a:ln>
                  <a:noFill/>
                </a:ln>
                <a:solidFill>
                  <a:srgbClr val="292929"/>
                </a:solidFill>
                <a:effectLst/>
                <a:uLnTx/>
                <a:uFillTx/>
                <a:latin typeface="Arial"/>
                <a:ea typeface="+mn-ea"/>
                <a:cs typeface="+mn-cs"/>
              </a:rPr>
              <a:t> </a:t>
            </a:r>
          </a:p>
        </p:txBody>
      </p:sp>
      <p:sp>
        <p:nvSpPr>
          <p:cNvPr id="25" name="TextBox 24">
            <a:extLst>
              <a:ext uri="{FF2B5EF4-FFF2-40B4-BE49-F238E27FC236}">
                <a16:creationId xmlns:a16="http://schemas.microsoft.com/office/drawing/2014/main" id="{24F22E72-B394-C65D-82DB-6A7FA7F1A1A5}"/>
              </a:ext>
            </a:extLst>
          </p:cNvPr>
          <p:cNvSpPr txBox="1"/>
          <p:nvPr/>
        </p:nvSpPr>
        <p:spPr>
          <a:xfrm>
            <a:off x="211266" y="1160451"/>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Wealth Management Business </a:t>
            </a:r>
          </a:p>
        </p:txBody>
      </p:sp>
      <p:sp>
        <p:nvSpPr>
          <p:cNvPr id="26" name="TextBox 25">
            <a:extLst>
              <a:ext uri="{FF2B5EF4-FFF2-40B4-BE49-F238E27FC236}">
                <a16:creationId xmlns:a16="http://schemas.microsoft.com/office/drawing/2014/main" id="{BACD4B37-4AC3-A18E-D3A8-3853AB02DC59}"/>
              </a:ext>
            </a:extLst>
          </p:cNvPr>
          <p:cNvSpPr txBox="1"/>
          <p:nvPr/>
        </p:nvSpPr>
        <p:spPr>
          <a:xfrm>
            <a:off x="178809" y="2540387"/>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27" name="TextBox 26">
            <a:extLst>
              <a:ext uri="{FF2B5EF4-FFF2-40B4-BE49-F238E27FC236}">
                <a16:creationId xmlns:a16="http://schemas.microsoft.com/office/drawing/2014/main" id="{24E9B49B-A444-A675-DBFA-CB9307E6AD19}"/>
              </a:ext>
            </a:extLst>
          </p:cNvPr>
          <p:cNvSpPr txBox="1"/>
          <p:nvPr/>
        </p:nvSpPr>
        <p:spPr>
          <a:xfrm>
            <a:off x="120805" y="2862630"/>
            <a:ext cx="4528271" cy="83099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Propensity model – Predict the likelihood of Existing Wealth Customer that don’t have Investment Product to accept the product offer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Target : Accept product offer in the next 3 months</a:t>
            </a:r>
          </a:p>
        </p:txBody>
      </p:sp>
      <p:sp>
        <p:nvSpPr>
          <p:cNvPr id="28" name="TextBox 27">
            <a:extLst>
              <a:ext uri="{FF2B5EF4-FFF2-40B4-BE49-F238E27FC236}">
                <a16:creationId xmlns:a16="http://schemas.microsoft.com/office/drawing/2014/main" id="{ED3BE419-7C0C-7F7B-8E9B-59A891F282AC}"/>
              </a:ext>
            </a:extLst>
          </p:cNvPr>
          <p:cNvSpPr txBox="1"/>
          <p:nvPr/>
        </p:nvSpPr>
        <p:spPr>
          <a:xfrm>
            <a:off x="5507256" y="1278968"/>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9" name="TextBox 28">
            <a:extLst>
              <a:ext uri="{FF2B5EF4-FFF2-40B4-BE49-F238E27FC236}">
                <a16:creationId xmlns:a16="http://schemas.microsoft.com/office/drawing/2014/main" id="{2EB3E544-1C52-455F-754B-1DE670FB9F93}"/>
              </a:ext>
            </a:extLst>
          </p:cNvPr>
          <p:cNvSpPr txBox="1"/>
          <p:nvPr/>
        </p:nvSpPr>
        <p:spPr>
          <a:xfrm>
            <a:off x="5507257" y="1533905"/>
            <a:ext cx="43397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Model are used by RM for prioritization strategy (has been implemented in Mar 2024</a:t>
            </a:r>
          </a:p>
        </p:txBody>
      </p:sp>
    </p:spTree>
    <p:extLst>
      <p:ext uri="{BB962C8B-B14F-4D97-AF65-F5344CB8AC3E}">
        <p14:creationId xmlns:p14="http://schemas.microsoft.com/office/powerpoint/2010/main" val="3860498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17736" y="1714912"/>
            <a:ext cx="4589348" cy="646331"/>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WMB need to offer Bonds to all WMB Customer. Profiling or Model is needed to found customer which has high chance to accept the Product offer</a:t>
            </a:r>
          </a:p>
        </p:txBody>
      </p:sp>
      <p:sp>
        <p:nvSpPr>
          <p:cNvPr id="6" name="TextBox 5"/>
          <p:cNvSpPr txBox="1"/>
          <p:nvPr/>
        </p:nvSpPr>
        <p:spPr>
          <a:xfrm>
            <a:off x="211266" y="1451290"/>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7" name="TextBox 6"/>
          <p:cNvSpPr txBox="1"/>
          <p:nvPr/>
        </p:nvSpPr>
        <p:spPr>
          <a:xfrm>
            <a:off x="5464701" y="2361201"/>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8" name="TextBox 7"/>
          <p:cNvSpPr txBox="1"/>
          <p:nvPr/>
        </p:nvSpPr>
        <p:spPr>
          <a:xfrm>
            <a:off x="5420796" y="2574503"/>
            <a:ext cx="4426247" cy="1015663"/>
          </a:xfrm>
          <a:prstGeom prst="rect">
            <a:avLst/>
          </a:prstGeom>
          <a:noFill/>
        </p:spPr>
        <p:txBody>
          <a:bodyPr wrap="square" rtlCol="0">
            <a:spAutoFit/>
          </a:bodyPr>
          <a:lstStyle/>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helps streamline to optimize the potential buyer customer, so the offering process for each product doesn't need to contact all WMB customers, but only the most likely ones</a:t>
            </a:r>
          </a:p>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t>
            </a: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he takers for Bonds chance (decile 1-5) </a:t>
            </a:r>
            <a:r>
              <a:rPr kumimoji="0" lang="en-US" sz="1200" b="1"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3.34%</a:t>
            </a: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 is higher than portfolio average </a:t>
            </a:r>
            <a:r>
              <a:rPr kumimoji="0" lang="en-US" sz="1200" b="1"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(1.77%) </a:t>
            </a:r>
            <a:r>
              <a:rPr kumimoji="0" lang="en-US" sz="1200" b="1" i="0" u="none" strike="noStrike" kern="1200" cap="none" spc="0" normalizeH="0" baseline="0" noProof="0" dirty="0">
                <a:ln>
                  <a:noFill/>
                </a:ln>
                <a:solidFill>
                  <a:srgbClr val="292929"/>
                </a:solidFill>
                <a:effectLst/>
                <a:uLnTx/>
                <a:uFillTx/>
                <a:latin typeface="Arial"/>
                <a:ea typeface="+mn-ea"/>
                <a:cs typeface="+mn-cs"/>
              </a:rPr>
              <a:t>or 88.71% </a:t>
            </a:r>
            <a:r>
              <a:rPr kumimoji="0" lang="en-US" sz="1200" b="0" i="0" u="none" strike="noStrike" kern="1200" cap="none" spc="0" normalizeH="0" baseline="0" noProof="0" dirty="0">
                <a:ln>
                  <a:noFill/>
                </a:ln>
                <a:solidFill>
                  <a:srgbClr val="292929"/>
                </a:solidFill>
                <a:effectLst/>
                <a:uLnTx/>
                <a:uFillTx/>
                <a:latin typeface="Arial"/>
                <a:ea typeface="+mn-ea"/>
                <a:cs typeface="+mn-cs"/>
              </a:rPr>
              <a:t>uplift</a:t>
            </a:r>
            <a:endPar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endParaRPr>
          </a:p>
        </p:txBody>
      </p:sp>
      <p:sp>
        <p:nvSpPr>
          <p:cNvPr id="9" name="Title 1">
            <a:extLst>
              <a:ext uri="{FF2B5EF4-FFF2-40B4-BE49-F238E27FC236}">
                <a16:creationId xmlns:a16="http://schemas.microsoft.com/office/drawing/2014/main" id="{9974EBCE-05C3-7F88-3044-323C8959980D}"/>
              </a:ext>
            </a:extLst>
          </p:cNvPr>
          <p:cNvSpPr txBox="1">
            <a:spLocks/>
          </p:cNvSpPr>
          <p:nvPr/>
        </p:nvSpPr>
        <p:spPr bwMode="auto">
          <a:xfrm>
            <a:off x="508554" y="350613"/>
            <a:ext cx="8543925" cy="38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rm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1" i="0" u="none" strike="noStrike" kern="0" cap="none" spc="0" normalizeH="0" baseline="0" noProof="0" dirty="0">
                <a:ln>
                  <a:noFill/>
                </a:ln>
                <a:solidFill>
                  <a:srgbClr val="292929"/>
                </a:solidFill>
                <a:effectLst/>
                <a:uLnTx/>
                <a:uFillTx/>
                <a:latin typeface="Arial"/>
                <a:ea typeface="+mj-ea"/>
                <a:cs typeface="Arial"/>
              </a:rPr>
              <a:t>Use Case : WMB Product Leads</a:t>
            </a:r>
            <a:endParaRPr kumimoji="1" lang="en-US" sz="2000" b="1" i="0" u="none" strike="noStrike" kern="0" cap="none" spc="0" normalizeH="0" baseline="0" noProof="0" dirty="0">
              <a:ln>
                <a:noFill/>
              </a:ln>
              <a:solidFill>
                <a:srgbClr val="292929"/>
              </a:solidFill>
              <a:effectLst/>
              <a:uLnTx/>
              <a:uFillTx/>
              <a:latin typeface="Arial" panose="020B0604020202020204" pitchFamily="34" charset="0"/>
              <a:ea typeface="+mj-ea"/>
              <a:cs typeface="Arial" panose="020B0604020202020204" pitchFamily="34" charset="0"/>
            </a:endParaRPr>
          </a:p>
        </p:txBody>
      </p:sp>
      <p:sp>
        <p:nvSpPr>
          <p:cNvPr id="2" name="TextBox 1">
            <a:extLst>
              <a:ext uri="{FF2B5EF4-FFF2-40B4-BE49-F238E27FC236}">
                <a16:creationId xmlns:a16="http://schemas.microsoft.com/office/drawing/2014/main" id="{EA8167A9-6928-A156-1C3E-1F4A6120E624}"/>
              </a:ext>
            </a:extLst>
          </p:cNvPr>
          <p:cNvSpPr txBox="1"/>
          <p:nvPr/>
        </p:nvSpPr>
        <p:spPr>
          <a:xfrm>
            <a:off x="148499" y="900226"/>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Stakeholder</a:t>
            </a:r>
            <a:r>
              <a:rPr kumimoji="0" lang="en-US" sz="1300" b="1" i="0" u="none" strike="noStrike" kern="1200" cap="none" spc="0" normalizeH="0" baseline="0" noProof="0" dirty="0">
                <a:ln>
                  <a:noFill/>
                </a:ln>
                <a:solidFill>
                  <a:srgbClr val="292929"/>
                </a:solidFill>
                <a:effectLst/>
                <a:uLnTx/>
                <a:uFillTx/>
                <a:latin typeface="Arial"/>
                <a:ea typeface="+mn-ea"/>
                <a:cs typeface="+mn-cs"/>
              </a:rPr>
              <a:t> </a:t>
            </a:r>
          </a:p>
        </p:txBody>
      </p:sp>
      <p:sp>
        <p:nvSpPr>
          <p:cNvPr id="3" name="TextBox 2">
            <a:extLst>
              <a:ext uri="{FF2B5EF4-FFF2-40B4-BE49-F238E27FC236}">
                <a16:creationId xmlns:a16="http://schemas.microsoft.com/office/drawing/2014/main" id="{56D7E4B1-F583-7F20-0856-6D61EF1304A5}"/>
              </a:ext>
            </a:extLst>
          </p:cNvPr>
          <p:cNvSpPr txBox="1"/>
          <p:nvPr/>
        </p:nvSpPr>
        <p:spPr>
          <a:xfrm>
            <a:off x="211266" y="1160451"/>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Wealth Management Business </a:t>
            </a:r>
          </a:p>
        </p:txBody>
      </p:sp>
      <p:sp>
        <p:nvSpPr>
          <p:cNvPr id="13" name="TextBox 12">
            <a:extLst>
              <a:ext uri="{FF2B5EF4-FFF2-40B4-BE49-F238E27FC236}">
                <a16:creationId xmlns:a16="http://schemas.microsoft.com/office/drawing/2014/main" id="{E80977D1-97A1-8C28-52ED-D66383B9988E}"/>
              </a:ext>
            </a:extLst>
          </p:cNvPr>
          <p:cNvSpPr txBox="1"/>
          <p:nvPr/>
        </p:nvSpPr>
        <p:spPr>
          <a:xfrm>
            <a:off x="178809" y="2540387"/>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14" name="TextBox 13">
            <a:extLst>
              <a:ext uri="{FF2B5EF4-FFF2-40B4-BE49-F238E27FC236}">
                <a16:creationId xmlns:a16="http://schemas.microsoft.com/office/drawing/2014/main" id="{74002423-EF5B-61B8-1AB2-E96AE9E0C81C}"/>
              </a:ext>
            </a:extLst>
          </p:cNvPr>
          <p:cNvSpPr txBox="1"/>
          <p:nvPr/>
        </p:nvSpPr>
        <p:spPr>
          <a:xfrm>
            <a:off x="197097" y="2821437"/>
            <a:ext cx="4528271" cy="83099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Propensity model – Predict the likelihood of Existing Wealth Customer that don’t have Investment Product to accept the product offer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Target : Accept product offer in the next 3 months</a:t>
            </a:r>
          </a:p>
        </p:txBody>
      </p:sp>
      <p:sp>
        <p:nvSpPr>
          <p:cNvPr id="16" name="TextBox 15">
            <a:extLst>
              <a:ext uri="{FF2B5EF4-FFF2-40B4-BE49-F238E27FC236}">
                <a16:creationId xmlns:a16="http://schemas.microsoft.com/office/drawing/2014/main" id="{7653705B-E6B4-F1EE-B50E-4626B9BE735A}"/>
              </a:ext>
            </a:extLst>
          </p:cNvPr>
          <p:cNvSpPr txBox="1"/>
          <p:nvPr/>
        </p:nvSpPr>
        <p:spPr>
          <a:xfrm>
            <a:off x="5507256" y="1278968"/>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0" name="TextBox 19">
            <a:extLst>
              <a:ext uri="{FF2B5EF4-FFF2-40B4-BE49-F238E27FC236}">
                <a16:creationId xmlns:a16="http://schemas.microsoft.com/office/drawing/2014/main" id="{5B24D822-3346-692E-42E3-01ED80C989FF}"/>
              </a:ext>
            </a:extLst>
          </p:cNvPr>
          <p:cNvSpPr txBox="1"/>
          <p:nvPr/>
        </p:nvSpPr>
        <p:spPr>
          <a:xfrm>
            <a:off x="5507257" y="1533905"/>
            <a:ext cx="43397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Model are used by RM for prioritization strategy (has been implemented in Mar 2024), priority offer for Bonds</a:t>
            </a:r>
          </a:p>
        </p:txBody>
      </p:sp>
      <p:pic>
        <p:nvPicPr>
          <p:cNvPr id="4" name="Picture 3">
            <a:extLst>
              <a:ext uri="{FF2B5EF4-FFF2-40B4-BE49-F238E27FC236}">
                <a16:creationId xmlns:a16="http://schemas.microsoft.com/office/drawing/2014/main" id="{24184E6A-B415-3771-4F66-537CAB89C4C9}"/>
              </a:ext>
            </a:extLst>
          </p:cNvPr>
          <p:cNvPicPr>
            <a:picLocks noChangeAspect="1"/>
          </p:cNvPicPr>
          <p:nvPr/>
        </p:nvPicPr>
        <p:blipFill>
          <a:blip r:embed="rId3"/>
          <a:stretch>
            <a:fillRect/>
          </a:stretch>
        </p:blipFill>
        <p:spPr>
          <a:xfrm>
            <a:off x="6128544" y="3803468"/>
            <a:ext cx="2516949" cy="2925102"/>
          </a:xfrm>
          <a:prstGeom prst="rect">
            <a:avLst/>
          </a:prstGeom>
        </p:spPr>
      </p:pic>
      <p:pic>
        <p:nvPicPr>
          <p:cNvPr id="10" name="Picture 9">
            <a:extLst>
              <a:ext uri="{FF2B5EF4-FFF2-40B4-BE49-F238E27FC236}">
                <a16:creationId xmlns:a16="http://schemas.microsoft.com/office/drawing/2014/main" id="{DF2EDC73-E07C-E9B9-6E29-8437D7D79F55}"/>
              </a:ext>
            </a:extLst>
          </p:cNvPr>
          <p:cNvPicPr>
            <a:picLocks noChangeAspect="1"/>
          </p:cNvPicPr>
          <p:nvPr/>
        </p:nvPicPr>
        <p:blipFill rotWithShape="1">
          <a:blip r:embed="rId4"/>
          <a:srcRect l="1303"/>
          <a:stretch/>
        </p:blipFill>
        <p:spPr>
          <a:xfrm>
            <a:off x="682219" y="3747039"/>
            <a:ext cx="4589348" cy="3037960"/>
          </a:xfrm>
          <a:prstGeom prst="rect">
            <a:avLst/>
          </a:prstGeom>
        </p:spPr>
      </p:pic>
    </p:spTree>
    <p:extLst>
      <p:ext uri="{BB962C8B-B14F-4D97-AF65-F5344CB8AC3E}">
        <p14:creationId xmlns:p14="http://schemas.microsoft.com/office/powerpoint/2010/main" val="176945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17736" y="1714912"/>
            <a:ext cx="4589348" cy="646331"/>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WMB need to offer Mutual Fund to all WMB Customer. Profiling or Model is needed to found customer which has high chance to accept the Product offer</a:t>
            </a:r>
          </a:p>
        </p:txBody>
      </p:sp>
      <p:sp>
        <p:nvSpPr>
          <p:cNvPr id="6" name="TextBox 5"/>
          <p:cNvSpPr txBox="1"/>
          <p:nvPr/>
        </p:nvSpPr>
        <p:spPr>
          <a:xfrm>
            <a:off x="211266" y="1451290"/>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7" name="TextBox 6"/>
          <p:cNvSpPr txBox="1"/>
          <p:nvPr/>
        </p:nvSpPr>
        <p:spPr>
          <a:xfrm>
            <a:off x="5464701" y="2361201"/>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8" name="TextBox 7"/>
          <p:cNvSpPr txBox="1"/>
          <p:nvPr/>
        </p:nvSpPr>
        <p:spPr>
          <a:xfrm>
            <a:off x="5420796" y="2596275"/>
            <a:ext cx="4426247" cy="1015663"/>
          </a:xfrm>
          <a:prstGeom prst="rect">
            <a:avLst/>
          </a:prstGeom>
          <a:noFill/>
        </p:spPr>
        <p:txBody>
          <a:bodyPr wrap="square" rtlCol="0">
            <a:spAutoFit/>
          </a:bodyPr>
          <a:lstStyle/>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helps streamline to optimize the potential buyer customer, so the offering process for each product doesn't need to contact all WMB customers, but only the most likely ones</a:t>
            </a:r>
          </a:p>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t>
            </a: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he takers for MF chance (decile 1-2) </a:t>
            </a:r>
            <a:r>
              <a:rPr kumimoji="0" lang="en-US" sz="1200" b="1"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0.27%</a:t>
            </a: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 is higher than portfolio average </a:t>
            </a:r>
            <a:r>
              <a:rPr kumimoji="0" lang="en-US" sz="1200" b="1"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(0.1%) </a:t>
            </a:r>
            <a:r>
              <a:rPr kumimoji="0" lang="en-US" sz="1200" b="1" i="0" u="none" strike="noStrike" kern="1200" cap="none" spc="0" normalizeH="0" baseline="0" noProof="0" dirty="0">
                <a:ln>
                  <a:noFill/>
                </a:ln>
                <a:solidFill>
                  <a:srgbClr val="292929"/>
                </a:solidFill>
                <a:effectLst/>
                <a:uLnTx/>
                <a:uFillTx/>
                <a:latin typeface="Arial"/>
                <a:ea typeface="+mn-ea"/>
                <a:cs typeface="+mn-cs"/>
              </a:rPr>
              <a:t>or 170.56% </a:t>
            </a:r>
            <a:r>
              <a:rPr kumimoji="0" lang="en-US" sz="1200" b="0" i="0" u="none" strike="noStrike" kern="1200" cap="none" spc="0" normalizeH="0" baseline="0" noProof="0" dirty="0">
                <a:ln>
                  <a:noFill/>
                </a:ln>
                <a:solidFill>
                  <a:srgbClr val="292929"/>
                </a:solidFill>
                <a:effectLst/>
                <a:uLnTx/>
                <a:uFillTx/>
                <a:latin typeface="Arial"/>
                <a:ea typeface="+mn-ea"/>
                <a:cs typeface="+mn-cs"/>
              </a:rPr>
              <a:t>uplift</a:t>
            </a:r>
            <a:endPar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endParaRPr>
          </a:p>
        </p:txBody>
      </p:sp>
      <p:sp>
        <p:nvSpPr>
          <p:cNvPr id="9" name="Title 1">
            <a:extLst>
              <a:ext uri="{FF2B5EF4-FFF2-40B4-BE49-F238E27FC236}">
                <a16:creationId xmlns:a16="http://schemas.microsoft.com/office/drawing/2014/main" id="{9974EBCE-05C3-7F88-3044-323C8959980D}"/>
              </a:ext>
            </a:extLst>
          </p:cNvPr>
          <p:cNvSpPr txBox="1">
            <a:spLocks/>
          </p:cNvSpPr>
          <p:nvPr/>
        </p:nvSpPr>
        <p:spPr bwMode="auto">
          <a:xfrm>
            <a:off x="508554" y="350613"/>
            <a:ext cx="8543925" cy="38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rm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1" i="0" u="none" strike="noStrike" kern="0" cap="none" spc="0" normalizeH="0" baseline="0" noProof="0" dirty="0">
                <a:ln>
                  <a:noFill/>
                </a:ln>
                <a:solidFill>
                  <a:srgbClr val="292929"/>
                </a:solidFill>
                <a:effectLst/>
                <a:uLnTx/>
                <a:uFillTx/>
                <a:latin typeface="Arial"/>
                <a:ea typeface="+mj-ea"/>
                <a:cs typeface="Arial"/>
              </a:rPr>
              <a:t>Use Case : WMB Product Leads</a:t>
            </a:r>
            <a:endParaRPr kumimoji="1" lang="en-US" sz="2000" b="1" i="0" u="none" strike="noStrike" kern="0" cap="none" spc="0" normalizeH="0" baseline="0" noProof="0" dirty="0">
              <a:ln>
                <a:noFill/>
              </a:ln>
              <a:solidFill>
                <a:srgbClr val="292929"/>
              </a:solidFill>
              <a:effectLst/>
              <a:uLnTx/>
              <a:uFillTx/>
              <a:latin typeface="Arial" panose="020B0604020202020204" pitchFamily="34" charset="0"/>
              <a:ea typeface="+mj-ea"/>
              <a:cs typeface="Arial" panose="020B0604020202020204" pitchFamily="34" charset="0"/>
            </a:endParaRPr>
          </a:p>
        </p:txBody>
      </p:sp>
      <p:sp>
        <p:nvSpPr>
          <p:cNvPr id="2" name="TextBox 1">
            <a:extLst>
              <a:ext uri="{FF2B5EF4-FFF2-40B4-BE49-F238E27FC236}">
                <a16:creationId xmlns:a16="http://schemas.microsoft.com/office/drawing/2014/main" id="{EA8167A9-6928-A156-1C3E-1F4A6120E624}"/>
              </a:ext>
            </a:extLst>
          </p:cNvPr>
          <p:cNvSpPr txBox="1"/>
          <p:nvPr/>
        </p:nvSpPr>
        <p:spPr>
          <a:xfrm>
            <a:off x="148499" y="900226"/>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Stakeholder</a:t>
            </a:r>
            <a:r>
              <a:rPr kumimoji="0" lang="en-US" sz="1300" b="1" i="0" u="none" strike="noStrike" kern="1200" cap="none" spc="0" normalizeH="0" baseline="0" noProof="0" dirty="0">
                <a:ln>
                  <a:noFill/>
                </a:ln>
                <a:solidFill>
                  <a:srgbClr val="292929"/>
                </a:solidFill>
                <a:effectLst/>
                <a:uLnTx/>
                <a:uFillTx/>
                <a:latin typeface="Arial"/>
                <a:ea typeface="+mn-ea"/>
                <a:cs typeface="+mn-cs"/>
              </a:rPr>
              <a:t> </a:t>
            </a:r>
          </a:p>
        </p:txBody>
      </p:sp>
      <p:sp>
        <p:nvSpPr>
          <p:cNvPr id="3" name="TextBox 2">
            <a:extLst>
              <a:ext uri="{FF2B5EF4-FFF2-40B4-BE49-F238E27FC236}">
                <a16:creationId xmlns:a16="http://schemas.microsoft.com/office/drawing/2014/main" id="{56D7E4B1-F583-7F20-0856-6D61EF1304A5}"/>
              </a:ext>
            </a:extLst>
          </p:cNvPr>
          <p:cNvSpPr txBox="1"/>
          <p:nvPr/>
        </p:nvSpPr>
        <p:spPr>
          <a:xfrm>
            <a:off x="211266" y="1160451"/>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Wealth Management Business </a:t>
            </a:r>
          </a:p>
        </p:txBody>
      </p:sp>
      <p:sp>
        <p:nvSpPr>
          <p:cNvPr id="13" name="TextBox 12">
            <a:extLst>
              <a:ext uri="{FF2B5EF4-FFF2-40B4-BE49-F238E27FC236}">
                <a16:creationId xmlns:a16="http://schemas.microsoft.com/office/drawing/2014/main" id="{E80977D1-97A1-8C28-52ED-D66383B9988E}"/>
              </a:ext>
            </a:extLst>
          </p:cNvPr>
          <p:cNvSpPr txBox="1"/>
          <p:nvPr/>
        </p:nvSpPr>
        <p:spPr>
          <a:xfrm>
            <a:off x="178809" y="2540387"/>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14" name="TextBox 13">
            <a:extLst>
              <a:ext uri="{FF2B5EF4-FFF2-40B4-BE49-F238E27FC236}">
                <a16:creationId xmlns:a16="http://schemas.microsoft.com/office/drawing/2014/main" id="{74002423-EF5B-61B8-1AB2-E96AE9E0C81C}"/>
              </a:ext>
            </a:extLst>
          </p:cNvPr>
          <p:cNvSpPr txBox="1"/>
          <p:nvPr/>
        </p:nvSpPr>
        <p:spPr>
          <a:xfrm>
            <a:off x="197097" y="2821437"/>
            <a:ext cx="4528271" cy="83099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Propensity model – Predict the likelihood of Existing Wealth Customer that don’t have Investment Product to accept the product offer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Target : Accept product offer in the next 3 months</a:t>
            </a:r>
          </a:p>
        </p:txBody>
      </p:sp>
      <p:sp>
        <p:nvSpPr>
          <p:cNvPr id="16" name="TextBox 15">
            <a:extLst>
              <a:ext uri="{FF2B5EF4-FFF2-40B4-BE49-F238E27FC236}">
                <a16:creationId xmlns:a16="http://schemas.microsoft.com/office/drawing/2014/main" id="{7653705B-E6B4-F1EE-B50E-4626B9BE735A}"/>
              </a:ext>
            </a:extLst>
          </p:cNvPr>
          <p:cNvSpPr txBox="1"/>
          <p:nvPr/>
        </p:nvSpPr>
        <p:spPr>
          <a:xfrm>
            <a:off x="5507256" y="1278968"/>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0" name="TextBox 19">
            <a:extLst>
              <a:ext uri="{FF2B5EF4-FFF2-40B4-BE49-F238E27FC236}">
                <a16:creationId xmlns:a16="http://schemas.microsoft.com/office/drawing/2014/main" id="{5B24D822-3346-692E-42E3-01ED80C989FF}"/>
              </a:ext>
            </a:extLst>
          </p:cNvPr>
          <p:cNvSpPr txBox="1"/>
          <p:nvPr/>
        </p:nvSpPr>
        <p:spPr>
          <a:xfrm>
            <a:off x="5507257" y="1533905"/>
            <a:ext cx="43397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Model are used by RM for prioritization strategy (has been implemented in Mar 2024), priority offer for MF</a:t>
            </a:r>
          </a:p>
        </p:txBody>
      </p:sp>
      <p:pic>
        <p:nvPicPr>
          <p:cNvPr id="4" name="Picture 3">
            <a:extLst>
              <a:ext uri="{FF2B5EF4-FFF2-40B4-BE49-F238E27FC236}">
                <a16:creationId xmlns:a16="http://schemas.microsoft.com/office/drawing/2014/main" id="{9B245A7C-90B8-014C-C7F7-B62393E3D631}"/>
              </a:ext>
            </a:extLst>
          </p:cNvPr>
          <p:cNvPicPr>
            <a:picLocks noChangeAspect="1"/>
          </p:cNvPicPr>
          <p:nvPr/>
        </p:nvPicPr>
        <p:blipFill>
          <a:blip r:embed="rId3"/>
          <a:stretch>
            <a:fillRect/>
          </a:stretch>
        </p:blipFill>
        <p:spPr>
          <a:xfrm>
            <a:off x="454986" y="3630662"/>
            <a:ext cx="4618096" cy="3258808"/>
          </a:xfrm>
          <a:prstGeom prst="rect">
            <a:avLst/>
          </a:prstGeom>
        </p:spPr>
      </p:pic>
      <p:pic>
        <p:nvPicPr>
          <p:cNvPr id="11" name="Picture 10">
            <a:extLst>
              <a:ext uri="{FF2B5EF4-FFF2-40B4-BE49-F238E27FC236}">
                <a16:creationId xmlns:a16="http://schemas.microsoft.com/office/drawing/2014/main" id="{1B7CF01F-4C66-8DA4-B431-E24127075CFF}"/>
              </a:ext>
            </a:extLst>
          </p:cNvPr>
          <p:cNvPicPr>
            <a:picLocks noChangeAspect="1"/>
          </p:cNvPicPr>
          <p:nvPr/>
        </p:nvPicPr>
        <p:blipFill>
          <a:blip r:embed="rId4"/>
          <a:stretch>
            <a:fillRect/>
          </a:stretch>
        </p:blipFill>
        <p:spPr>
          <a:xfrm>
            <a:off x="5889725" y="3858283"/>
            <a:ext cx="3162754" cy="2746809"/>
          </a:xfrm>
          <a:prstGeom prst="rect">
            <a:avLst/>
          </a:prstGeom>
        </p:spPr>
      </p:pic>
    </p:spTree>
    <p:extLst>
      <p:ext uri="{BB962C8B-B14F-4D97-AF65-F5344CB8AC3E}">
        <p14:creationId xmlns:p14="http://schemas.microsoft.com/office/powerpoint/2010/main" val="2031698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17736" y="1714912"/>
            <a:ext cx="4589348" cy="646331"/>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WMB need to offer Bancassurance to all WMB Customer. Profiling or Model is needed to found customer which has high chance to accept the Product offer</a:t>
            </a:r>
          </a:p>
        </p:txBody>
      </p:sp>
      <p:sp>
        <p:nvSpPr>
          <p:cNvPr id="6" name="TextBox 5"/>
          <p:cNvSpPr txBox="1"/>
          <p:nvPr/>
        </p:nvSpPr>
        <p:spPr>
          <a:xfrm>
            <a:off x="211266" y="1451290"/>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7" name="TextBox 6"/>
          <p:cNvSpPr txBox="1"/>
          <p:nvPr/>
        </p:nvSpPr>
        <p:spPr>
          <a:xfrm>
            <a:off x="5464701" y="2361201"/>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8" name="TextBox 7"/>
          <p:cNvSpPr txBox="1"/>
          <p:nvPr/>
        </p:nvSpPr>
        <p:spPr>
          <a:xfrm>
            <a:off x="5420796" y="2574503"/>
            <a:ext cx="4426247" cy="1015663"/>
          </a:xfrm>
          <a:prstGeom prst="rect">
            <a:avLst/>
          </a:prstGeom>
          <a:noFill/>
        </p:spPr>
        <p:txBody>
          <a:bodyPr wrap="square" rtlCol="0">
            <a:spAutoFit/>
          </a:bodyPr>
          <a:lstStyle/>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helps streamline to optimize the potential buyer customer, so the offering process for each product doesn't need to contact all WMB customers, but only the most likely ones</a:t>
            </a:r>
          </a:p>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t>
            </a: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he takers for BA chance (decile 1) </a:t>
            </a:r>
            <a:r>
              <a:rPr kumimoji="0" lang="en-US" sz="1200" b="1"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0.4%</a:t>
            </a: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 is higher than portfolio average </a:t>
            </a:r>
            <a:r>
              <a:rPr kumimoji="0" lang="en-US" sz="1200" b="1"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(0.17%) </a:t>
            </a:r>
            <a:r>
              <a:rPr kumimoji="0" lang="en-US" sz="1200" b="1" i="0" u="none" strike="noStrike" kern="1200" cap="none" spc="0" normalizeH="0" baseline="0" noProof="0" dirty="0">
                <a:ln>
                  <a:noFill/>
                </a:ln>
                <a:solidFill>
                  <a:srgbClr val="292929"/>
                </a:solidFill>
                <a:effectLst/>
                <a:uLnTx/>
                <a:uFillTx/>
                <a:latin typeface="Arial"/>
                <a:ea typeface="+mn-ea"/>
                <a:cs typeface="+mn-cs"/>
              </a:rPr>
              <a:t>or 194.12% </a:t>
            </a:r>
            <a:r>
              <a:rPr kumimoji="0" lang="en-US" sz="1200" b="0" i="0" u="none" strike="noStrike" kern="1200" cap="none" spc="0" normalizeH="0" baseline="0" noProof="0" dirty="0">
                <a:ln>
                  <a:noFill/>
                </a:ln>
                <a:solidFill>
                  <a:srgbClr val="292929"/>
                </a:solidFill>
                <a:effectLst/>
                <a:uLnTx/>
                <a:uFillTx/>
                <a:latin typeface="Arial"/>
                <a:ea typeface="+mn-ea"/>
                <a:cs typeface="+mn-cs"/>
              </a:rPr>
              <a:t>uplift</a:t>
            </a:r>
            <a:endPar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endParaRPr>
          </a:p>
        </p:txBody>
      </p:sp>
      <p:sp>
        <p:nvSpPr>
          <p:cNvPr id="9" name="Title 1">
            <a:extLst>
              <a:ext uri="{FF2B5EF4-FFF2-40B4-BE49-F238E27FC236}">
                <a16:creationId xmlns:a16="http://schemas.microsoft.com/office/drawing/2014/main" id="{9974EBCE-05C3-7F88-3044-323C8959980D}"/>
              </a:ext>
            </a:extLst>
          </p:cNvPr>
          <p:cNvSpPr txBox="1">
            <a:spLocks/>
          </p:cNvSpPr>
          <p:nvPr/>
        </p:nvSpPr>
        <p:spPr bwMode="auto">
          <a:xfrm>
            <a:off x="508554" y="350613"/>
            <a:ext cx="8543925" cy="38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rm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1" i="0" u="none" strike="noStrike" kern="0" cap="none" spc="0" normalizeH="0" baseline="0" noProof="0" dirty="0">
                <a:ln>
                  <a:noFill/>
                </a:ln>
                <a:solidFill>
                  <a:srgbClr val="292929"/>
                </a:solidFill>
                <a:effectLst/>
                <a:uLnTx/>
                <a:uFillTx/>
                <a:latin typeface="Arial"/>
                <a:ea typeface="+mj-ea"/>
                <a:cs typeface="Arial"/>
              </a:rPr>
              <a:t>Use Case : WMB Product Leads</a:t>
            </a:r>
            <a:endParaRPr kumimoji="1" lang="en-US" sz="2000" b="1" i="0" u="none" strike="noStrike" kern="0" cap="none" spc="0" normalizeH="0" baseline="0" noProof="0" dirty="0">
              <a:ln>
                <a:noFill/>
              </a:ln>
              <a:solidFill>
                <a:srgbClr val="292929"/>
              </a:solidFill>
              <a:effectLst/>
              <a:uLnTx/>
              <a:uFillTx/>
              <a:latin typeface="Arial" panose="020B0604020202020204" pitchFamily="34" charset="0"/>
              <a:ea typeface="+mj-ea"/>
              <a:cs typeface="Arial" panose="020B0604020202020204" pitchFamily="34" charset="0"/>
            </a:endParaRPr>
          </a:p>
        </p:txBody>
      </p:sp>
      <p:sp>
        <p:nvSpPr>
          <p:cNvPr id="2" name="TextBox 1">
            <a:extLst>
              <a:ext uri="{FF2B5EF4-FFF2-40B4-BE49-F238E27FC236}">
                <a16:creationId xmlns:a16="http://schemas.microsoft.com/office/drawing/2014/main" id="{EA8167A9-6928-A156-1C3E-1F4A6120E624}"/>
              </a:ext>
            </a:extLst>
          </p:cNvPr>
          <p:cNvSpPr txBox="1"/>
          <p:nvPr/>
        </p:nvSpPr>
        <p:spPr>
          <a:xfrm>
            <a:off x="148499" y="900226"/>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Stakeholder</a:t>
            </a:r>
            <a:r>
              <a:rPr kumimoji="0" lang="en-US" sz="1300" b="1" i="0" u="none" strike="noStrike" kern="1200" cap="none" spc="0" normalizeH="0" baseline="0" noProof="0" dirty="0">
                <a:ln>
                  <a:noFill/>
                </a:ln>
                <a:solidFill>
                  <a:srgbClr val="292929"/>
                </a:solidFill>
                <a:effectLst/>
                <a:uLnTx/>
                <a:uFillTx/>
                <a:latin typeface="Arial"/>
                <a:ea typeface="+mn-ea"/>
                <a:cs typeface="+mn-cs"/>
              </a:rPr>
              <a:t> </a:t>
            </a:r>
          </a:p>
        </p:txBody>
      </p:sp>
      <p:sp>
        <p:nvSpPr>
          <p:cNvPr id="3" name="TextBox 2">
            <a:extLst>
              <a:ext uri="{FF2B5EF4-FFF2-40B4-BE49-F238E27FC236}">
                <a16:creationId xmlns:a16="http://schemas.microsoft.com/office/drawing/2014/main" id="{56D7E4B1-F583-7F20-0856-6D61EF1304A5}"/>
              </a:ext>
            </a:extLst>
          </p:cNvPr>
          <p:cNvSpPr txBox="1"/>
          <p:nvPr/>
        </p:nvSpPr>
        <p:spPr>
          <a:xfrm>
            <a:off x="211266" y="1160451"/>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Wealth Management Business </a:t>
            </a:r>
          </a:p>
        </p:txBody>
      </p:sp>
      <p:sp>
        <p:nvSpPr>
          <p:cNvPr id="13" name="TextBox 12">
            <a:extLst>
              <a:ext uri="{FF2B5EF4-FFF2-40B4-BE49-F238E27FC236}">
                <a16:creationId xmlns:a16="http://schemas.microsoft.com/office/drawing/2014/main" id="{E80977D1-97A1-8C28-52ED-D66383B9988E}"/>
              </a:ext>
            </a:extLst>
          </p:cNvPr>
          <p:cNvSpPr txBox="1"/>
          <p:nvPr/>
        </p:nvSpPr>
        <p:spPr>
          <a:xfrm>
            <a:off x="178809" y="2540387"/>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14" name="TextBox 13">
            <a:extLst>
              <a:ext uri="{FF2B5EF4-FFF2-40B4-BE49-F238E27FC236}">
                <a16:creationId xmlns:a16="http://schemas.microsoft.com/office/drawing/2014/main" id="{74002423-EF5B-61B8-1AB2-E96AE9E0C81C}"/>
              </a:ext>
            </a:extLst>
          </p:cNvPr>
          <p:cNvSpPr txBox="1"/>
          <p:nvPr/>
        </p:nvSpPr>
        <p:spPr>
          <a:xfrm>
            <a:off x="197097" y="2821437"/>
            <a:ext cx="4528271" cy="83099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Propensity model – Predict the likelihood of Existing Wealth Customer that don’t have Investment Product to accept the product offer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Target : Accept product offer in the next 3 months</a:t>
            </a:r>
          </a:p>
        </p:txBody>
      </p:sp>
      <p:sp>
        <p:nvSpPr>
          <p:cNvPr id="16" name="TextBox 15">
            <a:extLst>
              <a:ext uri="{FF2B5EF4-FFF2-40B4-BE49-F238E27FC236}">
                <a16:creationId xmlns:a16="http://schemas.microsoft.com/office/drawing/2014/main" id="{7653705B-E6B4-F1EE-B50E-4626B9BE735A}"/>
              </a:ext>
            </a:extLst>
          </p:cNvPr>
          <p:cNvSpPr txBox="1"/>
          <p:nvPr/>
        </p:nvSpPr>
        <p:spPr>
          <a:xfrm>
            <a:off x="5507256" y="1278968"/>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0" name="TextBox 19">
            <a:extLst>
              <a:ext uri="{FF2B5EF4-FFF2-40B4-BE49-F238E27FC236}">
                <a16:creationId xmlns:a16="http://schemas.microsoft.com/office/drawing/2014/main" id="{5B24D822-3346-692E-42E3-01ED80C989FF}"/>
              </a:ext>
            </a:extLst>
          </p:cNvPr>
          <p:cNvSpPr txBox="1"/>
          <p:nvPr/>
        </p:nvSpPr>
        <p:spPr>
          <a:xfrm>
            <a:off x="5507257" y="1533905"/>
            <a:ext cx="43397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Model are used by RM for prioritization strategy (has been implemented in Mar 2024), priority offer for Bancassurance</a:t>
            </a:r>
          </a:p>
        </p:txBody>
      </p:sp>
      <p:pic>
        <p:nvPicPr>
          <p:cNvPr id="4" name="Picture 3">
            <a:extLst>
              <a:ext uri="{FF2B5EF4-FFF2-40B4-BE49-F238E27FC236}">
                <a16:creationId xmlns:a16="http://schemas.microsoft.com/office/drawing/2014/main" id="{FC8EDE30-1AE7-EE69-7BB5-E71F757B5562}"/>
              </a:ext>
            </a:extLst>
          </p:cNvPr>
          <p:cNvPicPr>
            <a:picLocks noChangeAspect="1"/>
          </p:cNvPicPr>
          <p:nvPr/>
        </p:nvPicPr>
        <p:blipFill rotWithShape="1">
          <a:blip r:embed="rId3"/>
          <a:srcRect b="1934"/>
          <a:stretch/>
        </p:blipFill>
        <p:spPr>
          <a:xfrm>
            <a:off x="404409" y="3600550"/>
            <a:ext cx="4113646" cy="3274814"/>
          </a:xfrm>
          <a:prstGeom prst="rect">
            <a:avLst/>
          </a:prstGeom>
        </p:spPr>
      </p:pic>
      <p:pic>
        <p:nvPicPr>
          <p:cNvPr id="10" name="Picture 9">
            <a:extLst>
              <a:ext uri="{FF2B5EF4-FFF2-40B4-BE49-F238E27FC236}">
                <a16:creationId xmlns:a16="http://schemas.microsoft.com/office/drawing/2014/main" id="{76FB6C78-8253-7A5D-C051-197182D50E09}"/>
              </a:ext>
            </a:extLst>
          </p:cNvPr>
          <p:cNvPicPr>
            <a:picLocks noChangeAspect="1"/>
          </p:cNvPicPr>
          <p:nvPr/>
        </p:nvPicPr>
        <p:blipFill>
          <a:blip r:embed="rId4"/>
          <a:stretch>
            <a:fillRect/>
          </a:stretch>
        </p:blipFill>
        <p:spPr>
          <a:xfrm>
            <a:off x="5768513" y="4014954"/>
            <a:ext cx="3070687" cy="2461012"/>
          </a:xfrm>
          <a:prstGeom prst="rect">
            <a:avLst/>
          </a:prstGeom>
        </p:spPr>
      </p:pic>
    </p:spTree>
    <p:extLst>
      <p:ext uri="{BB962C8B-B14F-4D97-AF65-F5344CB8AC3E}">
        <p14:creationId xmlns:p14="http://schemas.microsoft.com/office/powerpoint/2010/main" val="809586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217736" y="1714912"/>
            <a:ext cx="4589348" cy="646331"/>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WMB need to offer </a:t>
            </a:r>
            <a:r>
              <a:rPr kumimoji="0" lang="en-US" sz="1200" b="0" i="0" u="none" strike="noStrike" kern="1200" cap="none" spc="0" normalizeH="0" baseline="0" noProof="0" dirty="0" err="1">
                <a:ln>
                  <a:noFill/>
                </a:ln>
                <a:solidFill>
                  <a:srgbClr val="292929"/>
                </a:solidFill>
                <a:effectLst/>
                <a:uLnTx/>
                <a:uFillTx/>
                <a:latin typeface="Arial"/>
                <a:ea typeface="+mn-ea"/>
                <a:cs typeface="+mn-cs"/>
              </a:rPr>
              <a:t>Valas</a:t>
            </a:r>
            <a:r>
              <a:rPr kumimoji="0" lang="en-US" sz="1200" b="0" i="0" u="none" strike="noStrike" kern="1200" cap="none" spc="0" normalizeH="0" baseline="0" noProof="0" dirty="0">
                <a:ln>
                  <a:noFill/>
                </a:ln>
                <a:solidFill>
                  <a:srgbClr val="292929"/>
                </a:solidFill>
                <a:effectLst/>
                <a:uLnTx/>
                <a:uFillTx/>
                <a:latin typeface="Arial"/>
                <a:ea typeface="+mn-ea"/>
                <a:cs typeface="+mn-cs"/>
              </a:rPr>
              <a:t> to all WMB Customer. Profiling or Model is needed to found customer which has high chance to accept the Product offer</a:t>
            </a:r>
          </a:p>
        </p:txBody>
      </p:sp>
      <p:sp>
        <p:nvSpPr>
          <p:cNvPr id="6" name="TextBox 5"/>
          <p:cNvSpPr txBox="1"/>
          <p:nvPr/>
        </p:nvSpPr>
        <p:spPr>
          <a:xfrm>
            <a:off x="211266" y="1451290"/>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7" name="TextBox 6"/>
          <p:cNvSpPr txBox="1"/>
          <p:nvPr/>
        </p:nvSpPr>
        <p:spPr>
          <a:xfrm>
            <a:off x="5464701" y="2361201"/>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8" name="TextBox 7"/>
          <p:cNvSpPr txBox="1"/>
          <p:nvPr/>
        </p:nvSpPr>
        <p:spPr>
          <a:xfrm>
            <a:off x="5420796" y="2574503"/>
            <a:ext cx="4426247" cy="1015663"/>
          </a:xfrm>
          <a:prstGeom prst="rect">
            <a:avLst/>
          </a:prstGeom>
          <a:noFill/>
        </p:spPr>
        <p:txBody>
          <a:bodyPr wrap="square" rtlCol="0">
            <a:spAutoFit/>
          </a:bodyPr>
          <a:lstStyle/>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helps streamline to optimize the potential buyer customer, so the offering process for each product doesn't need to contact all WMB customers, but only the most likely ones</a:t>
            </a:r>
          </a:p>
          <a:p>
            <a:pPr marL="171450" marR="0" lvl="0" indent="-1714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t>
            </a: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he takers for </a:t>
            </a:r>
            <a:r>
              <a:rPr kumimoji="0" lang="en-US" sz="1200" b="0" i="0" u="none" strike="noStrike" kern="1200" cap="none" spc="0" normalizeH="0" baseline="0" noProof="0" dirty="0" err="1">
                <a:ln>
                  <a:noFill/>
                </a:ln>
                <a:solidFill>
                  <a:prstClr val="black"/>
                </a:solidFill>
                <a:effectLst/>
                <a:uLnTx/>
                <a:uFillTx/>
                <a:latin typeface="Arial"/>
                <a:ea typeface="Source Sans Pro Light" panose="020B0403030403020204" pitchFamily="34" charset="0"/>
                <a:cs typeface="+mn-cs"/>
              </a:rPr>
              <a:t>Valas</a:t>
            </a: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 chance (decile 1-3) </a:t>
            </a:r>
            <a:r>
              <a:rPr kumimoji="0" lang="en-US" sz="1200" b="1"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3.61%</a:t>
            </a:r>
            <a:r>
              <a:rPr kumimoji="0" lang="en-US" sz="1200" b="0"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 is higher than portfolio average </a:t>
            </a:r>
            <a:r>
              <a:rPr kumimoji="0" lang="en-US" sz="1200" b="1" i="0" u="none" strike="noStrike" kern="1200" cap="none" spc="0" normalizeH="0" baseline="0" noProof="0" dirty="0">
                <a:ln>
                  <a:noFill/>
                </a:ln>
                <a:solidFill>
                  <a:prstClr val="black"/>
                </a:solidFill>
                <a:effectLst/>
                <a:uLnTx/>
                <a:uFillTx/>
                <a:latin typeface="Arial"/>
                <a:ea typeface="Source Sans Pro Light" panose="020B0403030403020204" pitchFamily="34" charset="0"/>
                <a:cs typeface="+mn-cs"/>
              </a:rPr>
              <a:t>(2.26%) </a:t>
            </a:r>
            <a:r>
              <a:rPr kumimoji="0" lang="en-US" sz="1200" b="1" i="0" u="none" strike="noStrike" kern="1200" cap="none" spc="0" normalizeH="0" baseline="0" noProof="0" dirty="0">
                <a:ln>
                  <a:noFill/>
                </a:ln>
                <a:solidFill>
                  <a:srgbClr val="292929"/>
                </a:solidFill>
                <a:effectLst/>
                <a:uLnTx/>
                <a:uFillTx/>
                <a:latin typeface="Arial"/>
                <a:ea typeface="+mn-ea"/>
                <a:cs typeface="+mn-cs"/>
              </a:rPr>
              <a:t>or 59.56% </a:t>
            </a:r>
            <a:r>
              <a:rPr kumimoji="0" lang="en-US" sz="1200" b="0" i="0" u="none" strike="noStrike" kern="1200" cap="none" spc="0" normalizeH="0" baseline="0" noProof="0" dirty="0">
                <a:ln>
                  <a:noFill/>
                </a:ln>
                <a:solidFill>
                  <a:srgbClr val="292929"/>
                </a:solidFill>
                <a:effectLst/>
                <a:uLnTx/>
                <a:uFillTx/>
                <a:latin typeface="Arial"/>
                <a:ea typeface="+mn-ea"/>
                <a:cs typeface="+mn-cs"/>
              </a:rPr>
              <a:t>uplift</a:t>
            </a:r>
            <a:endPar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endParaRPr>
          </a:p>
        </p:txBody>
      </p:sp>
      <p:sp>
        <p:nvSpPr>
          <p:cNvPr id="9" name="Title 1">
            <a:extLst>
              <a:ext uri="{FF2B5EF4-FFF2-40B4-BE49-F238E27FC236}">
                <a16:creationId xmlns:a16="http://schemas.microsoft.com/office/drawing/2014/main" id="{9974EBCE-05C3-7F88-3044-323C8959980D}"/>
              </a:ext>
            </a:extLst>
          </p:cNvPr>
          <p:cNvSpPr txBox="1">
            <a:spLocks/>
          </p:cNvSpPr>
          <p:nvPr/>
        </p:nvSpPr>
        <p:spPr bwMode="auto">
          <a:xfrm>
            <a:off x="508554" y="350613"/>
            <a:ext cx="8543925" cy="38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rm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sz="2000" b="1" i="0" u="none" strike="noStrike" kern="0" cap="none" spc="0" normalizeH="0" baseline="0" noProof="0" dirty="0">
                <a:ln>
                  <a:noFill/>
                </a:ln>
                <a:solidFill>
                  <a:srgbClr val="292929"/>
                </a:solidFill>
                <a:effectLst/>
                <a:uLnTx/>
                <a:uFillTx/>
                <a:latin typeface="Arial"/>
                <a:ea typeface="+mj-ea"/>
                <a:cs typeface="Arial"/>
              </a:rPr>
              <a:t>Use Case : WMB Product Leads</a:t>
            </a:r>
            <a:endParaRPr kumimoji="1" lang="en-US" sz="2000" b="1" i="0" u="none" strike="noStrike" kern="0" cap="none" spc="0" normalizeH="0" baseline="0" noProof="0" dirty="0">
              <a:ln>
                <a:noFill/>
              </a:ln>
              <a:solidFill>
                <a:srgbClr val="292929"/>
              </a:solidFill>
              <a:effectLst/>
              <a:uLnTx/>
              <a:uFillTx/>
              <a:latin typeface="Arial" panose="020B0604020202020204" pitchFamily="34" charset="0"/>
              <a:ea typeface="+mj-ea"/>
              <a:cs typeface="Arial" panose="020B0604020202020204" pitchFamily="34" charset="0"/>
            </a:endParaRPr>
          </a:p>
        </p:txBody>
      </p:sp>
      <p:sp>
        <p:nvSpPr>
          <p:cNvPr id="2" name="TextBox 1">
            <a:extLst>
              <a:ext uri="{FF2B5EF4-FFF2-40B4-BE49-F238E27FC236}">
                <a16:creationId xmlns:a16="http://schemas.microsoft.com/office/drawing/2014/main" id="{EA8167A9-6928-A156-1C3E-1F4A6120E624}"/>
              </a:ext>
            </a:extLst>
          </p:cNvPr>
          <p:cNvSpPr txBox="1"/>
          <p:nvPr/>
        </p:nvSpPr>
        <p:spPr>
          <a:xfrm>
            <a:off x="148499" y="900226"/>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Stakeholder</a:t>
            </a:r>
            <a:r>
              <a:rPr kumimoji="0" lang="en-US" sz="1300" b="1" i="0" u="none" strike="noStrike" kern="1200" cap="none" spc="0" normalizeH="0" baseline="0" noProof="0" dirty="0">
                <a:ln>
                  <a:noFill/>
                </a:ln>
                <a:solidFill>
                  <a:srgbClr val="292929"/>
                </a:solidFill>
                <a:effectLst/>
                <a:uLnTx/>
                <a:uFillTx/>
                <a:latin typeface="Arial"/>
                <a:ea typeface="+mn-ea"/>
                <a:cs typeface="+mn-cs"/>
              </a:rPr>
              <a:t> </a:t>
            </a:r>
          </a:p>
        </p:txBody>
      </p:sp>
      <p:sp>
        <p:nvSpPr>
          <p:cNvPr id="3" name="TextBox 2">
            <a:extLst>
              <a:ext uri="{FF2B5EF4-FFF2-40B4-BE49-F238E27FC236}">
                <a16:creationId xmlns:a16="http://schemas.microsoft.com/office/drawing/2014/main" id="{56D7E4B1-F583-7F20-0856-6D61EF1304A5}"/>
              </a:ext>
            </a:extLst>
          </p:cNvPr>
          <p:cNvSpPr txBox="1"/>
          <p:nvPr/>
        </p:nvSpPr>
        <p:spPr>
          <a:xfrm>
            <a:off x="211266" y="1160451"/>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Wealth Management Business </a:t>
            </a:r>
          </a:p>
        </p:txBody>
      </p:sp>
      <p:sp>
        <p:nvSpPr>
          <p:cNvPr id="13" name="TextBox 12">
            <a:extLst>
              <a:ext uri="{FF2B5EF4-FFF2-40B4-BE49-F238E27FC236}">
                <a16:creationId xmlns:a16="http://schemas.microsoft.com/office/drawing/2014/main" id="{E80977D1-97A1-8C28-52ED-D66383B9988E}"/>
              </a:ext>
            </a:extLst>
          </p:cNvPr>
          <p:cNvSpPr txBox="1"/>
          <p:nvPr/>
        </p:nvSpPr>
        <p:spPr>
          <a:xfrm>
            <a:off x="178809" y="2540387"/>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14" name="TextBox 13">
            <a:extLst>
              <a:ext uri="{FF2B5EF4-FFF2-40B4-BE49-F238E27FC236}">
                <a16:creationId xmlns:a16="http://schemas.microsoft.com/office/drawing/2014/main" id="{74002423-EF5B-61B8-1AB2-E96AE9E0C81C}"/>
              </a:ext>
            </a:extLst>
          </p:cNvPr>
          <p:cNvSpPr txBox="1"/>
          <p:nvPr/>
        </p:nvSpPr>
        <p:spPr>
          <a:xfrm>
            <a:off x="197097" y="2821437"/>
            <a:ext cx="4528271" cy="83099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Propensity model – Predict the likelihood of Existing Wealth Customer that don’t have Investment Product to accept the product offer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Target : Accept product offer in the next 3 months</a:t>
            </a:r>
          </a:p>
        </p:txBody>
      </p:sp>
      <p:sp>
        <p:nvSpPr>
          <p:cNvPr id="16" name="TextBox 15">
            <a:extLst>
              <a:ext uri="{FF2B5EF4-FFF2-40B4-BE49-F238E27FC236}">
                <a16:creationId xmlns:a16="http://schemas.microsoft.com/office/drawing/2014/main" id="{7653705B-E6B4-F1EE-B50E-4626B9BE735A}"/>
              </a:ext>
            </a:extLst>
          </p:cNvPr>
          <p:cNvSpPr txBox="1"/>
          <p:nvPr/>
        </p:nvSpPr>
        <p:spPr>
          <a:xfrm>
            <a:off x="5507256" y="1278968"/>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0" name="TextBox 19">
            <a:extLst>
              <a:ext uri="{FF2B5EF4-FFF2-40B4-BE49-F238E27FC236}">
                <a16:creationId xmlns:a16="http://schemas.microsoft.com/office/drawing/2014/main" id="{5B24D822-3346-692E-42E3-01ED80C989FF}"/>
              </a:ext>
            </a:extLst>
          </p:cNvPr>
          <p:cNvSpPr txBox="1"/>
          <p:nvPr/>
        </p:nvSpPr>
        <p:spPr>
          <a:xfrm>
            <a:off x="5507257" y="1533905"/>
            <a:ext cx="43397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Model are used by RM for prioritization strategy (has been implemented in Mar 2024), priority offer for </a:t>
            </a:r>
            <a:r>
              <a:rPr kumimoji="0" lang="en-US" sz="1200" b="0" i="0" u="none" strike="noStrike" kern="1200" cap="none" spc="0" normalizeH="0" baseline="0" noProof="0" dirty="0" err="1">
                <a:ln>
                  <a:noFill/>
                </a:ln>
                <a:solidFill>
                  <a:srgbClr val="292929"/>
                </a:solidFill>
                <a:effectLst/>
                <a:uLnTx/>
                <a:uFillTx/>
                <a:latin typeface="Arial"/>
                <a:ea typeface="+mn-ea"/>
                <a:cs typeface="+mn-cs"/>
              </a:rPr>
              <a:t>Valas</a:t>
            </a:r>
            <a:endParaRPr kumimoji="0" lang="en-US" sz="1200" b="0" i="0" u="none" strike="noStrike" kern="1200" cap="none" spc="0" normalizeH="0" baseline="0" noProof="0" dirty="0">
              <a:ln>
                <a:noFill/>
              </a:ln>
              <a:solidFill>
                <a:srgbClr val="292929"/>
              </a:solidFill>
              <a:effectLst/>
              <a:uLnTx/>
              <a:uFillTx/>
              <a:latin typeface="Arial"/>
              <a:ea typeface="+mn-ea"/>
              <a:cs typeface="+mn-cs"/>
            </a:endParaRPr>
          </a:p>
        </p:txBody>
      </p:sp>
      <p:pic>
        <p:nvPicPr>
          <p:cNvPr id="4" name="Picture 3">
            <a:extLst>
              <a:ext uri="{FF2B5EF4-FFF2-40B4-BE49-F238E27FC236}">
                <a16:creationId xmlns:a16="http://schemas.microsoft.com/office/drawing/2014/main" id="{43D2D45C-F969-5321-A7D2-77F9C6261925}"/>
              </a:ext>
            </a:extLst>
          </p:cNvPr>
          <p:cNvPicPr>
            <a:picLocks noChangeAspect="1"/>
          </p:cNvPicPr>
          <p:nvPr/>
        </p:nvPicPr>
        <p:blipFill>
          <a:blip r:embed="rId3"/>
          <a:stretch>
            <a:fillRect/>
          </a:stretch>
        </p:blipFill>
        <p:spPr>
          <a:xfrm>
            <a:off x="217736" y="3599298"/>
            <a:ext cx="4805056" cy="3258702"/>
          </a:xfrm>
          <a:prstGeom prst="rect">
            <a:avLst/>
          </a:prstGeom>
        </p:spPr>
      </p:pic>
      <p:pic>
        <p:nvPicPr>
          <p:cNvPr id="10" name="Picture 9">
            <a:extLst>
              <a:ext uri="{FF2B5EF4-FFF2-40B4-BE49-F238E27FC236}">
                <a16:creationId xmlns:a16="http://schemas.microsoft.com/office/drawing/2014/main" id="{E6532B4A-6884-9233-E797-285C41E35A05}"/>
              </a:ext>
            </a:extLst>
          </p:cNvPr>
          <p:cNvPicPr>
            <a:picLocks noChangeAspect="1"/>
          </p:cNvPicPr>
          <p:nvPr/>
        </p:nvPicPr>
        <p:blipFill>
          <a:blip r:embed="rId4"/>
          <a:stretch>
            <a:fillRect/>
          </a:stretch>
        </p:blipFill>
        <p:spPr>
          <a:xfrm>
            <a:off x="5838454" y="3831363"/>
            <a:ext cx="2780945" cy="2828194"/>
          </a:xfrm>
          <a:prstGeom prst="rect">
            <a:avLst/>
          </a:prstGeom>
        </p:spPr>
      </p:pic>
    </p:spTree>
    <p:extLst>
      <p:ext uri="{BB962C8B-B14F-4D97-AF65-F5344CB8AC3E}">
        <p14:creationId xmlns:p14="http://schemas.microsoft.com/office/powerpoint/2010/main" val="417884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8D5A-5771-C4F4-3626-B920D06B9B6E}"/>
            </a:ext>
          </a:extLst>
        </p:cNvPr>
        <p:cNvGrpSpPr/>
        <p:nvPr/>
      </p:nvGrpSpPr>
      <p:grpSpPr>
        <a:xfrm>
          <a:off x="0" y="0"/>
          <a:ext cx="0" cy="0"/>
          <a:chOff x="0" y="0"/>
          <a:chExt cx="0" cy="0"/>
        </a:xfrm>
      </p:grpSpPr>
      <p:pic>
        <p:nvPicPr>
          <p:cNvPr id="3074" name="Picture 2" descr="Free User SVG, PNG Icon, Symbol. Download Image.">
            <a:extLst>
              <a:ext uri="{FF2B5EF4-FFF2-40B4-BE49-F238E27FC236}">
                <a16:creationId xmlns:a16="http://schemas.microsoft.com/office/drawing/2014/main" id="{3D956CD4-DB8D-0C57-A8F6-895853534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26" y="1547293"/>
            <a:ext cx="962016" cy="96201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58CB29A-D5F3-D979-059F-708C920B81DD}"/>
              </a:ext>
            </a:extLst>
          </p:cNvPr>
          <p:cNvSpPr>
            <a:spLocks noGrp="1"/>
          </p:cNvSpPr>
          <p:nvPr>
            <p:ph type="title" idx="4294967295"/>
          </p:nvPr>
        </p:nvSpPr>
        <p:spPr>
          <a:xfrm>
            <a:off x="673331" y="335734"/>
            <a:ext cx="7509732" cy="423714"/>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Data analysis tool: Python/R</a:t>
            </a:r>
            <a:endParaRPr lang="en-ID" sz="2000" kern="0" dirty="0">
              <a:solidFill>
                <a:schemeClr val="tx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C9259D4-927B-A36D-4726-F492F1FDBC0D}"/>
              </a:ext>
            </a:extLst>
          </p:cNvPr>
          <p:cNvSpPr txBox="1"/>
          <p:nvPr/>
        </p:nvSpPr>
        <p:spPr>
          <a:xfrm>
            <a:off x="390991" y="909305"/>
            <a:ext cx="8133414"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92929"/>
                </a:solidFill>
                <a:effectLst/>
                <a:uLnTx/>
                <a:uFillTx/>
                <a:latin typeface="Arial"/>
                <a:ea typeface="+mn-ea"/>
                <a:cs typeface="+mn-cs"/>
              </a:rPr>
              <a:t>We use Python and R for model development, which connects to MIS</a:t>
            </a:r>
          </a:p>
        </p:txBody>
      </p:sp>
      <p:sp>
        <p:nvSpPr>
          <p:cNvPr id="19" name="TextBox 18">
            <a:extLst>
              <a:ext uri="{FF2B5EF4-FFF2-40B4-BE49-F238E27FC236}">
                <a16:creationId xmlns:a16="http://schemas.microsoft.com/office/drawing/2014/main" id="{EB8905C8-E3B0-8E60-32A5-7B1743ACB2A2}"/>
              </a:ext>
            </a:extLst>
          </p:cNvPr>
          <p:cNvSpPr txBox="1"/>
          <p:nvPr/>
        </p:nvSpPr>
        <p:spPr>
          <a:xfrm>
            <a:off x="486742" y="1226503"/>
            <a:ext cx="4589348"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2929"/>
                </a:solidFill>
                <a:effectLst/>
                <a:uLnTx/>
                <a:uFillTx/>
                <a:latin typeface="Arial"/>
                <a:ea typeface="+mn-ea"/>
                <a:cs typeface="+mn-cs"/>
              </a:rPr>
              <a:t>Model development workflow with Python/R</a:t>
            </a:r>
          </a:p>
        </p:txBody>
      </p:sp>
      <p:sp>
        <p:nvSpPr>
          <p:cNvPr id="28" name="Footer Placeholder 1">
            <a:extLst>
              <a:ext uri="{FF2B5EF4-FFF2-40B4-BE49-F238E27FC236}">
                <a16:creationId xmlns:a16="http://schemas.microsoft.com/office/drawing/2014/main" id="{444255ED-013D-3788-82CC-E415BDF2A6B8}"/>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tint val="75000"/>
                  </a:prstClr>
                </a:solidFill>
                <a:effectLst/>
                <a:uLnTx/>
                <a:uFillTx/>
                <a:latin typeface="Calibri"/>
                <a:ea typeface="+mn-ea"/>
                <a:cs typeface="+mn-cs"/>
              </a:rPr>
              <a:t>For Internal Use Only - Confidential</a:t>
            </a:r>
          </a:p>
        </p:txBody>
      </p:sp>
      <p:sp>
        <p:nvSpPr>
          <p:cNvPr id="5" name="Rectangle 4">
            <a:extLst>
              <a:ext uri="{FF2B5EF4-FFF2-40B4-BE49-F238E27FC236}">
                <a16:creationId xmlns:a16="http://schemas.microsoft.com/office/drawing/2014/main" id="{301F993E-8DD6-CC21-2078-B39B4DADEE6F}"/>
              </a:ext>
            </a:extLst>
          </p:cNvPr>
          <p:cNvSpPr/>
          <p:nvPr/>
        </p:nvSpPr>
        <p:spPr>
          <a:xfrm>
            <a:off x="414290" y="1256837"/>
            <a:ext cx="9077420" cy="5423095"/>
          </a:xfrm>
          <a:prstGeom prst="rect">
            <a:avLst/>
          </a:prstGeom>
          <a:noFill/>
          <a:ln>
            <a:solidFill>
              <a:schemeClr val="tx1"/>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12" name="TextBox 11">
            <a:extLst>
              <a:ext uri="{FF2B5EF4-FFF2-40B4-BE49-F238E27FC236}">
                <a16:creationId xmlns:a16="http://schemas.microsoft.com/office/drawing/2014/main" id="{4012D5AC-8ED0-BAF9-CE2D-8A29D45BA1EF}"/>
              </a:ext>
            </a:extLst>
          </p:cNvPr>
          <p:cNvSpPr txBox="1"/>
          <p:nvPr/>
        </p:nvSpPr>
        <p:spPr>
          <a:xfrm>
            <a:off x="906077" y="2444057"/>
            <a:ext cx="455574" cy="246221"/>
          </a:xfrm>
          <a:prstGeom prst="rect">
            <a:avLst/>
          </a:prstGeom>
          <a:solidFill>
            <a:schemeClr val="bg1"/>
          </a:solidFill>
          <a:ln w="3175">
            <a:solidFill>
              <a:schemeClr val="tx1"/>
            </a:solidFill>
          </a:ln>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User</a:t>
            </a:r>
            <a:endParaRPr kumimoji="0" lang="en-ID"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16" name="Arrow: Right 15">
            <a:extLst>
              <a:ext uri="{FF2B5EF4-FFF2-40B4-BE49-F238E27FC236}">
                <a16:creationId xmlns:a16="http://schemas.microsoft.com/office/drawing/2014/main" id="{21C10067-4F2F-39B1-2B5D-60E24BEE5A4D}"/>
              </a:ext>
            </a:extLst>
          </p:cNvPr>
          <p:cNvSpPr/>
          <p:nvPr/>
        </p:nvSpPr>
        <p:spPr>
          <a:xfrm>
            <a:off x="1679593" y="1887744"/>
            <a:ext cx="444400" cy="304427"/>
          </a:xfrm>
          <a:prstGeom prst="right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17" name="Rectangle: Rounded Corners 16">
            <a:extLst>
              <a:ext uri="{FF2B5EF4-FFF2-40B4-BE49-F238E27FC236}">
                <a16:creationId xmlns:a16="http://schemas.microsoft.com/office/drawing/2014/main" id="{58E1077F-B710-1520-D54E-725E4F410A14}"/>
              </a:ext>
            </a:extLst>
          </p:cNvPr>
          <p:cNvSpPr/>
          <p:nvPr/>
        </p:nvSpPr>
        <p:spPr>
          <a:xfrm>
            <a:off x="2230981" y="1608546"/>
            <a:ext cx="3948859" cy="1081309"/>
          </a:xfrm>
          <a:prstGeom prst="roundRect">
            <a:avLst/>
          </a:prstGeom>
          <a:solidFill>
            <a:srgbClr val="FFCC99"/>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pic>
        <p:nvPicPr>
          <p:cNvPr id="29" name="Picture 28">
            <a:extLst>
              <a:ext uri="{FF2B5EF4-FFF2-40B4-BE49-F238E27FC236}">
                <a16:creationId xmlns:a16="http://schemas.microsoft.com/office/drawing/2014/main" id="{876A2C1F-2D4C-7BFC-6071-7767AFA81B5F}"/>
              </a:ext>
            </a:extLst>
          </p:cNvPr>
          <p:cNvPicPr>
            <a:picLocks noChangeAspect="1"/>
          </p:cNvPicPr>
          <p:nvPr/>
        </p:nvPicPr>
        <p:blipFill>
          <a:blip r:embed="rId4"/>
          <a:stretch>
            <a:fillRect/>
          </a:stretch>
        </p:blipFill>
        <p:spPr>
          <a:xfrm>
            <a:off x="2414068" y="1706867"/>
            <a:ext cx="556429" cy="523307"/>
          </a:xfrm>
          <a:prstGeom prst="rect">
            <a:avLst/>
          </a:prstGeom>
        </p:spPr>
      </p:pic>
      <p:sp>
        <p:nvSpPr>
          <p:cNvPr id="20" name="TextBox 19">
            <a:extLst>
              <a:ext uri="{FF2B5EF4-FFF2-40B4-BE49-F238E27FC236}">
                <a16:creationId xmlns:a16="http://schemas.microsoft.com/office/drawing/2014/main" id="{607FE58C-CFDB-2D0C-FBCD-08F56EFB5964}"/>
              </a:ext>
            </a:extLst>
          </p:cNvPr>
          <p:cNvSpPr txBox="1"/>
          <p:nvPr/>
        </p:nvSpPr>
        <p:spPr>
          <a:xfrm>
            <a:off x="2404226" y="2330070"/>
            <a:ext cx="922796" cy="338554"/>
          </a:xfrm>
          <a:prstGeom prst="rect">
            <a:avLst/>
          </a:prstGeom>
          <a:solidFill>
            <a:schemeClr val="bg1"/>
          </a:solidFill>
          <a:ln w="3175">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Exploration, pre-processing</a:t>
            </a:r>
            <a:endParaRPr kumimoji="0" lang="en-ID" sz="8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31" name="TextBox 30">
            <a:extLst>
              <a:ext uri="{FF2B5EF4-FFF2-40B4-BE49-F238E27FC236}">
                <a16:creationId xmlns:a16="http://schemas.microsoft.com/office/drawing/2014/main" id="{8BABCFA6-9AEE-73E3-6638-750505AC96CA}"/>
              </a:ext>
            </a:extLst>
          </p:cNvPr>
          <p:cNvSpPr txBox="1"/>
          <p:nvPr/>
        </p:nvSpPr>
        <p:spPr>
          <a:xfrm>
            <a:off x="3468583" y="2319851"/>
            <a:ext cx="589638" cy="338554"/>
          </a:xfrm>
          <a:prstGeom prst="rect">
            <a:avLst/>
          </a:prstGeom>
          <a:solidFill>
            <a:schemeClr val="bg1"/>
          </a:solidFill>
          <a:ln w="3175">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Machine learning</a:t>
            </a:r>
            <a:endParaRPr kumimoji="0" lang="en-ID" sz="8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pic>
        <p:nvPicPr>
          <p:cNvPr id="37" name="Picture 36">
            <a:extLst>
              <a:ext uri="{FF2B5EF4-FFF2-40B4-BE49-F238E27FC236}">
                <a16:creationId xmlns:a16="http://schemas.microsoft.com/office/drawing/2014/main" id="{FE25DBF1-5CE3-1FD2-46AF-D8C96FB398B9}"/>
              </a:ext>
            </a:extLst>
          </p:cNvPr>
          <p:cNvPicPr>
            <a:picLocks noChangeAspect="1"/>
          </p:cNvPicPr>
          <p:nvPr/>
        </p:nvPicPr>
        <p:blipFill>
          <a:blip r:embed="rId5"/>
          <a:stretch>
            <a:fillRect/>
          </a:stretch>
        </p:blipFill>
        <p:spPr>
          <a:xfrm>
            <a:off x="4214410" y="1674573"/>
            <a:ext cx="447441" cy="543321"/>
          </a:xfrm>
          <a:prstGeom prst="rect">
            <a:avLst/>
          </a:prstGeom>
        </p:spPr>
      </p:pic>
      <p:sp>
        <p:nvSpPr>
          <p:cNvPr id="33" name="TextBox 32">
            <a:extLst>
              <a:ext uri="{FF2B5EF4-FFF2-40B4-BE49-F238E27FC236}">
                <a16:creationId xmlns:a16="http://schemas.microsoft.com/office/drawing/2014/main" id="{E220408B-44C4-D0D7-7EE3-5F20AD6D7936}"/>
              </a:ext>
            </a:extLst>
          </p:cNvPr>
          <p:cNvSpPr txBox="1"/>
          <p:nvPr/>
        </p:nvSpPr>
        <p:spPr>
          <a:xfrm>
            <a:off x="4214410" y="2321810"/>
            <a:ext cx="922796" cy="215444"/>
          </a:xfrm>
          <a:prstGeom prst="rect">
            <a:avLst/>
          </a:prstGeom>
          <a:solidFill>
            <a:schemeClr val="bg1"/>
          </a:solidFill>
          <a:ln w="3175">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Post-processing</a:t>
            </a:r>
            <a:endParaRPr kumimoji="0" lang="en-ID" sz="8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pic>
        <p:nvPicPr>
          <p:cNvPr id="35" name="Picture 34">
            <a:extLst>
              <a:ext uri="{FF2B5EF4-FFF2-40B4-BE49-F238E27FC236}">
                <a16:creationId xmlns:a16="http://schemas.microsoft.com/office/drawing/2014/main" id="{6DC92AAE-146A-9D9A-B62F-723D3217AA32}"/>
              </a:ext>
            </a:extLst>
          </p:cNvPr>
          <p:cNvPicPr>
            <a:picLocks noChangeAspect="1"/>
          </p:cNvPicPr>
          <p:nvPr/>
        </p:nvPicPr>
        <p:blipFill>
          <a:blip r:embed="rId6"/>
          <a:stretch>
            <a:fillRect/>
          </a:stretch>
        </p:blipFill>
        <p:spPr>
          <a:xfrm>
            <a:off x="3476915" y="1668924"/>
            <a:ext cx="447441" cy="579639"/>
          </a:xfrm>
          <a:prstGeom prst="rect">
            <a:avLst/>
          </a:prstGeom>
        </p:spPr>
      </p:pic>
      <p:sp>
        <p:nvSpPr>
          <p:cNvPr id="39" name="Cylinder 38">
            <a:extLst>
              <a:ext uri="{FF2B5EF4-FFF2-40B4-BE49-F238E27FC236}">
                <a16:creationId xmlns:a16="http://schemas.microsoft.com/office/drawing/2014/main" id="{ECC3899E-32B4-1C0D-7FE7-A8F9D2ACE15F}"/>
              </a:ext>
            </a:extLst>
          </p:cNvPr>
          <p:cNvSpPr/>
          <p:nvPr/>
        </p:nvSpPr>
        <p:spPr>
          <a:xfrm>
            <a:off x="7612081" y="1573702"/>
            <a:ext cx="809243" cy="1045674"/>
          </a:xfrm>
          <a:prstGeom prst="can">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40" name="TextBox 39">
            <a:extLst>
              <a:ext uri="{FF2B5EF4-FFF2-40B4-BE49-F238E27FC236}">
                <a16:creationId xmlns:a16="http://schemas.microsoft.com/office/drawing/2014/main" id="{D9EC4641-3977-95F1-49AC-635667707D39}"/>
              </a:ext>
            </a:extLst>
          </p:cNvPr>
          <p:cNvSpPr txBox="1"/>
          <p:nvPr/>
        </p:nvSpPr>
        <p:spPr>
          <a:xfrm>
            <a:off x="7795861" y="1478256"/>
            <a:ext cx="412292" cy="246221"/>
          </a:xfrm>
          <a:prstGeom prst="rect">
            <a:avLst/>
          </a:prstGeom>
          <a:solidFill>
            <a:schemeClr val="bg1"/>
          </a:solidFill>
          <a:ln w="3175">
            <a:solidFill>
              <a:schemeClr val="tx1"/>
            </a:solidFill>
          </a:ln>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MIS</a:t>
            </a:r>
            <a:endParaRPr kumimoji="0" lang="en-ID"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41" name="Scroll: Vertical 40">
            <a:extLst>
              <a:ext uri="{FF2B5EF4-FFF2-40B4-BE49-F238E27FC236}">
                <a16:creationId xmlns:a16="http://schemas.microsoft.com/office/drawing/2014/main" id="{5176AEA6-D338-1463-0DB8-2469ADE00873}"/>
              </a:ext>
            </a:extLst>
          </p:cNvPr>
          <p:cNvSpPr/>
          <p:nvPr/>
        </p:nvSpPr>
        <p:spPr>
          <a:xfrm>
            <a:off x="5268229" y="1668925"/>
            <a:ext cx="447441" cy="518084"/>
          </a:xfrm>
          <a:prstGeom prst="verticalScroll">
            <a:avLst/>
          </a:prstGeom>
          <a:solidFill>
            <a:schemeClr val="bg1"/>
          </a:solidFill>
          <a:ln>
            <a:solidFill>
              <a:schemeClr val="tx1"/>
            </a:solidFill>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42" name="TextBox 41">
            <a:extLst>
              <a:ext uri="{FF2B5EF4-FFF2-40B4-BE49-F238E27FC236}">
                <a16:creationId xmlns:a16="http://schemas.microsoft.com/office/drawing/2014/main" id="{0DA52A07-6BA4-B394-BF59-DBBB628F43A1}"/>
              </a:ext>
            </a:extLst>
          </p:cNvPr>
          <p:cNvSpPr txBox="1"/>
          <p:nvPr/>
        </p:nvSpPr>
        <p:spPr>
          <a:xfrm>
            <a:off x="5247820" y="2275624"/>
            <a:ext cx="700113" cy="338554"/>
          </a:xfrm>
          <a:prstGeom prst="rect">
            <a:avLst/>
          </a:prstGeom>
          <a:solidFill>
            <a:schemeClr val="bg1"/>
          </a:solidFill>
          <a:ln w="3175">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Production script</a:t>
            </a:r>
            <a:endParaRPr kumimoji="0" lang="en-ID" sz="8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43" name="Arrow: Curved Down 42">
            <a:extLst>
              <a:ext uri="{FF2B5EF4-FFF2-40B4-BE49-F238E27FC236}">
                <a16:creationId xmlns:a16="http://schemas.microsoft.com/office/drawing/2014/main" id="{EF526F48-0EF7-84E6-C5B6-FF7A9E43CF59}"/>
              </a:ext>
            </a:extLst>
          </p:cNvPr>
          <p:cNvSpPr/>
          <p:nvPr/>
        </p:nvSpPr>
        <p:spPr>
          <a:xfrm>
            <a:off x="6343056" y="1573539"/>
            <a:ext cx="1196277" cy="361077"/>
          </a:xfrm>
          <a:prstGeom prst="curvedDownArrow">
            <a:avLst/>
          </a:prstGeom>
          <a:solidFill>
            <a:schemeClr val="bg2"/>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44" name="Arrow: Curved Up 43">
            <a:extLst>
              <a:ext uri="{FF2B5EF4-FFF2-40B4-BE49-F238E27FC236}">
                <a16:creationId xmlns:a16="http://schemas.microsoft.com/office/drawing/2014/main" id="{16127588-1A2F-4AD2-FBBB-AEC17B3BB2E2}"/>
              </a:ext>
            </a:extLst>
          </p:cNvPr>
          <p:cNvSpPr/>
          <p:nvPr/>
        </p:nvSpPr>
        <p:spPr>
          <a:xfrm flipH="1">
            <a:off x="6281621" y="2146760"/>
            <a:ext cx="1196276" cy="432876"/>
          </a:xfrm>
          <a:prstGeom prst="curvedUpArrow">
            <a:avLst/>
          </a:prstGeom>
          <a:solidFill>
            <a:schemeClr val="bg2"/>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45" name="TextBox 44">
            <a:extLst>
              <a:ext uri="{FF2B5EF4-FFF2-40B4-BE49-F238E27FC236}">
                <a16:creationId xmlns:a16="http://schemas.microsoft.com/office/drawing/2014/main" id="{522177A5-D7AF-3969-AAD4-A6B1B68A32FE}"/>
              </a:ext>
            </a:extLst>
          </p:cNvPr>
          <p:cNvSpPr txBox="1"/>
          <p:nvPr/>
        </p:nvSpPr>
        <p:spPr>
          <a:xfrm>
            <a:off x="6682835" y="1980520"/>
            <a:ext cx="428322" cy="230832"/>
          </a:xfrm>
          <a:prstGeom prst="rect">
            <a:avLst/>
          </a:prstGeom>
          <a:noFill/>
          <a:ln w="3175">
            <a:solidFill>
              <a:schemeClr val="tx1"/>
            </a:solidFill>
          </a:ln>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Data</a:t>
            </a:r>
            <a:endParaRPr kumimoji="0" lang="en-ID" sz="9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46" name="TextBox 45">
            <a:extLst>
              <a:ext uri="{FF2B5EF4-FFF2-40B4-BE49-F238E27FC236}">
                <a16:creationId xmlns:a16="http://schemas.microsoft.com/office/drawing/2014/main" id="{B4F638BE-1E31-69D0-D17C-F2EB76BCC938}"/>
              </a:ext>
            </a:extLst>
          </p:cNvPr>
          <p:cNvSpPr txBox="1"/>
          <p:nvPr/>
        </p:nvSpPr>
        <p:spPr>
          <a:xfrm>
            <a:off x="431881" y="3998791"/>
            <a:ext cx="4589348"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2929"/>
                </a:solidFill>
                <a:effectLst/>
                <a:uLnTx/>
                <a:uFillTx/>
                <a:latin typeface="Arial"/>
                <a:ea typeface="+mn-ea"/>
                <a:cs typeface="+mn-cs"/>
              </a:rPr>
              <a:t>Python/R users and projects</a:t>
            </a:r>
          </a:p>
        </p:txBody>
      </p:sp>
      <p:sp>
        <p:nvSpPr>
          <p:cNvPr id="47" name="TextBox 46">
            <a:extLst>
              <a:ext uri="{FF2B5EF4-FFF2-40B4-BE49-F238E27FC236}">
                <a16:creationId xmlns:a16="http://schemas.microsoft.com/office/drawing/2014/main" id="{49E1BE09-50F4-29E1-5D25-D2F0DC8F41B4}"/>
              </a:ext>
            </a:extLst>
          </p:cNvPr>
          <p:cNvSpPr txBox="1"/>
          <p:nvPr/>
        </p:nvSpPr>
        <p:spPr>
          <a:xfrm>
            <a:off x="425449" y="4248906"/>
            <a:ext cx="4589348" cy="2616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292929"/>
                </a:solidFill>
                <a:effectLst/>
                <a:uLnTx/>
                <a:uFillTx/>
                <a:latin typeface="Arial"/>
                <a:ea typeface="+mn-ea"/>
                <a:cs typeface="+mn-cs"/>
              </a:rPr>
              <a:t>There are currently five active users (7 for Python and 1 for R)</a:t>
            </a:r>
          </a:p>
        </p:txBody>
      </p:sp>
      <p:graphicFrame>
        <p:nvGraphicFramePr>
          <p:cNvPr id="49" name="Table 48">
            <a:extLst>
              <a:ext uri="{FF2B5EF4-FFF2-40B4-BE49-F238E27FC236}">
                <a16:creationId xmlns:a16="http://schemas.microsoft.com/office/drawing/2014/main" id="{CF68D516-CEBD-8963-A351-76198511732A}"/>
              </a:ext>
            </a:extLst>
          </p:cNvPr>
          <p:cNvGraphicFramePr>
            <a:graphicFrameLocks noGrp="1"/>
          </p:cNvGraphicFramePr>
          <p:nvPr>
            <p:extLst>
              <p:ext uri="{D42A27DB-BD31-4B8C-83A1-F6EECF244321}">
                <p14:modId xmlns:p14="http://schemas.microsoft.com/office/powerpoint/2010/main" val="1538544939"/>
              </p:ext>
            </p:extLst>
          </p:nvPr>
        </p:nvGraphicFramePr>
        <p:xfrm>
          <a:off x="524391" y="4704557"/>
          <a:ext cx="8387825" cy="1636152"/>
        </p:xfrm>
        <a:graphic>
          <a:graphicData uri="http://schemas.openxmlformats.org/drawingml/2006/table">
            <a:tbl>
              <a:tblPr firstRow="1" bandRow="1">
                <a:tableStyleId>{F5AB1C69-6EDB-4FF4-983F-18BD219EF322}</a:tableStyleId>
              </a:tblPr>
              <a:tblGrid>
                <a:gridCol w="3946603">
                  <a:extLst>
                    <a:ext uri="{9D8B030D-6E8A-4147-A177-3AD203B41FA5}">
                      <a16:colId xmlns:a16="http://schemas.microsoft.com/office/drawing/2014/main" val="1953756238"/>
                    </a:ext>
                  </a:extLst>
                </a:gridCol>
                <a:gridCol w="2934460">
                  <a:extLst>
                    <a:ext uri="{9D8B030D-6E8A-4147-A177-3AD203B41FA5}">
                      <a16:colId xmlns:a16="http://schemas.microsoft.com/office/drawing/2014/main" val="3761881472"/>
                    </a:ext>
                  </a:extLst>
                </a:gridCol>
                <a:gridCol w="1506762">
                  <a:extLst>
                    <a:ext uri="{9D8B030D-6E8A-4147-A177-3AD203B41FA5}">
                      <a16:colId xmlns:a16="http://schemas.microsoft.com/office/drawing/2014/main" val="1372169453"/>
                    </a:ext>
                  </a:extLst>
                </a:gridCol>
              </a:tblGrid>
              <a:tr h="272692">
                <a:tc>
                  <a:txBody>
                    <a:bodyPr/>
                    <a:lstStyle/>
                    <a:p>
                      <a:pPr algn="ctr"/>
                      <a:r>
                        <a:rPr lang="en-US" sz="1050" b="0" dirty="0">
                          <a:solidFill>
                            <a:schemeClr val="tx1"/>
                          </a:solidFill>
                          <a:latin typeface="+mn-lt"/>
                        </a:rPr>
                        <a:t>Description</a:t>
                      </a:r>
                      <a:endParaRPr lang="en-ID" sz="1050" b="0" dirty="0">
                        <a:solidFill>
                          <a:schemeClr val="tx1"/>
                        </a:solidFill>
                        <a:latin typeface="+mn-lt"/>
                      </a:endParaRPr>
                    </a:p>
                  </a:txBody>
                  <a:tcPr marL="45720" marR="457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0" dirty="0">
                          <a:solidFill>
                            <a:schemeClr val="tx1"/>
                          </a:solidFill>
                          <a:latin typeface="+mn-lt"/>
                        </a:rPr>
                        <a:t>Method</a:t>
                      </a:r>
                      <a:endParaRPr lang="en-ID" sz="1050" b="0" dirty="0">
                        <a:solidFill>
                          <a:schemeClr val="tx1"/>
                        </a:solidFill>
                        <a:latin typeface="+mn-lt"/>
                      </a:endParaRPr>
                    </a:p>
                  </a:txBody>
                  <a:tcPr marL="45720" marR="457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50" b="0" dirty="0">
                          <a:solidFill>
                            <a:schemeClr val="tx1"/>
                          </a:solidFill>
                          <a:latin typeface="+mn-lt"/>
                        </a:rPr>
                        <a:t>Tool</a:t>
                      </a:r>
                      <a:endParaRPr lang="en-ID" sz="1050" b="0" dirty="0">
                        <a:solidFill>
                          <a:schemeClr val="tx1"/>
                        </a:solidFill>
                        <a:latin typeface="+mn-lt"/>
                      </a:endParaRPr>
                    </a:p>
                  </a:txBody>
                  <a:tcPr marL="45720" marR="4572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6821741"/>
                  </a:ext>
                </a:extLst>
              </a:tr>
              <a:tr h="272692">
                <a:tc>
                  <a:txBody>
                    <a:bodyPr/>
                    <a:lstStyle/>
                    <a:p>
                      <a:pPr algn="l"/>
                      <a:r>
                        <a:rPr lang="en-US" sz="1050" dirty="0">
                          <a:solidFill>
                            <a:schemeClr val="tx1"/>
                          </a:solidFill>
                          <a:latin typeface="+mn-lt"/>
                        </a:rPr>
                        <a:t>Bureau-based credit application scorecard</a:t>
                      </a:r>
                      <a:endParaRPr lang="en-ID" sz="1050" dirty="0">
                        <a:solidFill>
                          <a:schemeClr val="tx1"/>
                        </a:solidFill>
                        <a:latin typeface="+mn-lt"/>
                      </a:endParaRPr>
                    </a:p>
                  </a:txBody>
                  <a:tcPr marL="45720" marR="4572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050" dirty="0">
                          <a:solidFill>
                            <a:schemeClr val="tx1"/>
                          </a:solidFill>
                          <a:latin typeface="+mn-lt"/>
                        </a:rPr>
                        <a:t>Logistic regression</a:t>
                      </a:r>
                      <a:endParaRPr lang="en-ID" sz="1050" dirty="0">
                        <a:solidFill>
                          <a:schemeClr val="tx1"/>
                        </a:solidFill>
                        <a:latin typeface="+mn-lt"/>
                      </a:endParaRPr>
                    </a:p>
                  </a:txBody>
                  <a:tcPr marL="45720" marR="4572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kern="1200" dirty="0">
                          <a:solidFill>
                            <a:schemeClr val="tx1"/>
                          </a:solidFill>
                          <a:latin typeface="+mn-lt"/>
                          <a:ea typeface="+mn-ea"/>
                          <a:cs typeface="+mn-cs"/>
                        </a:rPr>
                        <a:t>R</a:t>
                      </a:r>
                      <a:endParaRPr kumimoji="1" lang="en-ID" sz="1050" kern="1200" dirty="0">
                        <a:solidFill>
                          <a:schemeClr val="tx1"/>
                        </a:solidFill>
                        <a:latin typeface="+mn-lt"/>
                        <a:ea typeface="+mn-ea"/>
                        <a:cs typeface="+mn-cs"/>
                      </a:endParaRPr>
                    </a:p>
                  </a:txBody>
                  <a:tcPr marL="45720" marR="4572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9250739"/>
                  </a:ext>
                </a:extLst>
              </a:tr>
              <a:tr h="272692">
                <a:tc>
                  <a:txBody>
                    <a:bodyPr/>
                    <a:lstStyle/>
                    <a:p>
                      <a:pPr algn="l"/>
                      <a:r>
                        <a:rPr lang="en-US" sz="1050" dirty="0">
                          <a:solidFill>
                            <a:schemeClr val="tx1"/>
                          </a:solidFill>
                          <a:latin typeface="+mn-lt"/>
                        </a:rPr>
                        <a:t>Income estimation for credit application</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50" dirty="0">
                          <a:solidFill>
                            <a:schemeClr val="tx1"/>
                          </a:solidFill>
                          <a:latin typeface="+mn-lt"/>
                        </a:rPr>
                        <a:t>Linear regression</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050" kern="1200" dirty="0">
                          <a:solidFill>
                            <a:schemeClr val="tx1"/>
                          </a:solidFill>
                          <a:latin typeface="+mn-lt"/>
                          <a:ea typeface="+mn-ea"/>
                          <a:cs typeface="+mn-cs"/>
                        </a:rPr>
                        <a:t>Python</a:t>
                      </a:r>
                      <a:endParaRPr kumimoji="1" lang="en-ID" sz="1050" kern="1200" dirty="0">
                        <a:solidFill>
                          <a:schemeClr val="tx1"/>
                        </a:solidFill>
                        <a:latin typeface="+mn-lt"/>
                        <a:ea typeface="+mn-ea"/>
                        <a:cs typeface="+mn-cs"/>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33586570"/>
                  </a:ext>
                </a:extLst>
              </a:tr>
              <a:tr h="272692">
                <a:tc>
                  <a:txBody>
                    <a:bodyPr/>
                    <a:lstStyle/>
                    <a:p>
                      <a:pPr algn="l"/>
                      <a:r>
                        <a:rPr lang="en-US" sz="1050" dirty="0">
                          <a:solidFill>
                            <a:schemeClr val="tx1"/>
                          </a:solidFill>
                          <a:latin typeface="+mn-lt"/>
                        </a:rPr>
                        <a:t>Predicting takeover risk on pension loan customers</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50" dirty="0" err="1">
                          <a:solidFill>
                            <a:schemeClr val="tx1"/>
                          </a:solidFill>
                          <a:latin typeface="+mn-lt"/>
                        </a:rPr>
                        <a:t>XGBoost</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solidFill>
                            <a:schemeClr val="tx1"/>
                          </a:solidFill>
                          <a:latin typeface="+mn-lt"/>
                        </a:rPr>
                        <a:t>R</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08229447"/>
                  </a:ext>
                </a:extLst>
              </a:tr>
              <a:tr h="272692">
                <a:tc>
                  <a:txBody>
                    <a:bodyPr/>
                    <a:lstStyle/>
                    <a:p>
                      <a:pPr algn="l"/>
                      <a:r>
                        <a:rPr lang="en-US" sz="1050" dirty="0">
                          <a:solidFill>
                            <a:schemeClr val="tx1"/>
                          </a:solidFill>
                          <a:latin typeface="+mn-lt"/>
                        </a:rPr>
                        <a:t>Physical card demand forecasting</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50" dirty="0">
                          <a:solidFill>
                            <a:schemeClr val="tx1"/>
                          </a:solidFill>
                          <a:latin typeface="+mn-lt"/>
                        </a:rPr>
                        <a:t>Holt-Winters Exponential Smoothing</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solidFill>
                            <a:schemeClr val="tx1"/>
                          </a:solidFill>
                          <a:latin typeface="+mn-lt"/>
                        </a:rPr>
                        <a:t>Python</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77873405"/>
                  </a:ext>
                </a:extLst>
              </a:tr>
              <a:tr h="272692">
                <a:tc>
                  <a:txBody>
                    <a:bodyPr/>
                    <a:lstStyle/>
                    <a:p>
                      <a:pPr algn="l"/>
                      <a:r>
                        <a:rPr lang="en-US" sz="1050" dirty="0">
                          <a:solidFill>
                            <a:schemeClr val="tx1"/>
                          </a:solidFill>
                          <a:latin typeface="+mn-lt"/>
                        </a:rPr>
                        <a:t>Convert image (ID Card) to structured data</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50" dirty="0">
                          <a:solidFill>
                            <a:schemeClr val="tx1"/>
                          </a:solidFill>
                          <a:latin typeface="+mn-lt"/>
                        </a:rPr>
                        <a:t>Optical Character Recognition</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r>
                        <a:rPr lang="en-US" sz="1050" dirty="0">
                          <a:solidFill>
                            <a:schemeClr val="tx1"/>
                          </a:solidFill>
                          <a:latin typeface="+mn-lt"/>
                        </a:rPr>
                        <a:t>Python</a:t>
                      </a:r>
                      <a:endParaRPr lang="en-ID" sz="1050" dirty="0">
                        <a:solidFill>
                          <a:schemeClr val="tx1"/>
                        </a:solidFill>
                        <a:latin typeface="+mn-lt"/>
                      </a:endParaRPr>
                    </a:p>
                  </a:txBody>
                  <a:tcPr marL="45720" marR="4572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96842011"/>
                  </a:ext>
                </a:extLst>
              </a:tr>
            </a:tbl>
          </a:graphicData>
        </a:graphic>
      </p:graphicFrame>
      <p:sp>
        <p:nvSpPr>
          <p:cNvPr id="50" name="TextBox 49">
            <a:extLst>
              <a:ext uri="{FF2B5EF4-FFF2-40B4-BE49-F238E27FC236}">
                <a16:creationId xmlns:a16="http://schemas.microsoft.com/office/drawing/2014/main" id="{71127835-950A-55BE-CB87-0FD25C0E161F}"/>
              </a:ext>
            </a:extLst>
          </p:cNvPr>
          <p:cNvSpPr txBox="1"/>
          <p:nvPr/>
        </p:nvSpPr>
        <p:spPr>
          <a:xfrm>
            <a:off x="3762178" y="1448147"/>
            <a:ext cx="1281120" cy="215444"/>
          </a:xfrm>
          <a:prstGeom prst="rect">
            <a:avLst/>
          </a:prstGeom>
          <a:noFill/>
          <a:ln w="3175">
            <a:noFill/>
          </a:ln>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292929"/>
                </a:solidFill>
                <a:effectLst/>
                <a:uLnTx/>
                <a:uFillTx/>
                <a:latin typeface="Arial" pitchFamily="34" charset="0"/>
                <a:ea typeface="+mn-ea"/>
                <a:cs typeface="Arial" pitchFamily="34" charset="0"/>
              </a:rPr>
              <a:t>Python/R environment</a:t>
            </a:r>
            <a:endParaRPr kumimoji="0" lang="en-ID" sz="800" b="1"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51" name="TextBox 50">
            <a:extLst>
              <a:ext uri="{FF2B5EF4-FFF2-40B4-BE49-F238E27FC236}">
                <a16:creationId xmlns:a16="http://schemas.microsoft.com/office/drawing/2014/main" id="{7E34D649-695F-D5EB-A483-EA7F726DA986}"/>
              </a:ext>
            </a:extLst>
          </p:cNvPr>
          <p:cNvSpPr txBox="1"/>
          <p:nvPr/>
        </p:nvSpPr>
        <p:spPr>
          <a:xfrm>
            <a:off x="7648652" y="2321810"/>
            <a:ext cx="736099" cy="215444"/>
          </a:xfrm>
          <a:prstGeom prst="rect">
            <a:avLst/>
          </a:prstGeom>
          <a:solidFill>
            <a:schemeClr val="bg1"/>
          </a:solidFill>
          <a:ln w="3175">
            <a:noFill/>
          </a:ln>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292929"/>
                </a:solidFill>
                <a:effectLst/>
                <a:uLnTx/>
                <a:uFillTx/>
                <a:latin typeface="Arial" pitchFamily="34" charset="0"/>
                <a:ea typeface="+mn-ea"/>
                <a:cs typeface="Arial" pitchFamily="34" charset="0"/>
              </a:rPr>
              <a:t>SQL server</a:t>
            </a:r>
            <a:endParaRPr kumimoji="0" lang="en-ID" sz="800" b="1"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48" name="TextBox 47">
            <a:extLst>
              <a:ext uri="{FF2B5EF4-FFF2-40B4-BE49-F238E27FC236}">
                <a16:creationId xmlns:a16="http://schemas.microsoft.com/office/drawing/2014/main" id="{3DF4D21F-03EA-842B-9110-16EF32C55164}"/>
              </a:ext>
            </a:extLst>
          </p:cNvPr>
          <p:cNvSpPr txBox="1"/>
          <p:nvPr/>
        </p:nvSpPr>
        <p:spPr>
          <a:xfrm>
            <a:off x="438617" y="4515217"/>
            <a:ext cx="4589348" cy="2769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92929"/>
                </a:solidFill>
                <a:effectLst/>
                <a:uLnTx/>
                <a:uFillTx/>
                <a:latin typeface="Arial"/>
                <a:ea typeface="+mn-ea"/>
                <a:cs typeface="+mn-cs"/>
              </a:rPr>
              <a:t>Project highlights</a:t>
            </a:r>
          </a:p>
        </p:txBody>
      </p:sp>
      <p:sp>
        <p:nvSpPr>
          <p:cNvPr id="2" name="TextBox 1">
            <a:extLst>
              <a:ext uri="{FF2B5EF4-FFF2-40B4-BE49-F238E27FC236}">
                <a16:creationId xmlns:a16="http://schemas.microsoft.com/office/drawing/2014/main" id="{F6FE5A35-1591-E465-88A9-4B116D2CECF0}"/>
              </a:ext>
            </a:extLst>
          </p:cNvPr>
          <p:cNvSpPr txBox="1"/>
          <p:nvPr/>
        </p:nvSpPr>
        <p:spPr>
          <a:xfrm>
            <a:off x="453950" y="2745605"/>
            <a:ext cx="4589348"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2929"/>
                </a:solidFill>
                <a:effectLst/>
                <a:uLnTx/>
                <a:uFillTx/>
                <a:latin typeface="Arial"/>
                <a:ea typeface="+mn-ea"/>
                <a:cs typeface="+mn-cs"/>
              </a:rPr>
              <a:t>Procedure to update </a:t>
            </a:r>
            <a:r>
              <a:rPr lang="en-US" sz="1400" dirty="0">
                <a:solidFill>
                  <a:srgbClr val="292929"/>
                </a:solidFill>
                <a:latin typeface="Arial"/>
              </a:rPr>
              <a:t>Python’s library</a:t>
            </a:r>
            <a:endParaRPr kumimoji="0" lang="en-US" sz="1400" b="0" i="0" u="none" strike="noStrike" kern="1200" cap="none" spc="0" normalizeH="0" baseline="0" noProof="0" dirty="0">
              <a:ln>
                <a:noFill/>
              </a:ln>
              <a:solidFill>
                <a:srgbClr val="292929"/>
              </a:solidFill>
              <a:effectLst/>
              <a:uLnTx/>
              <a:uFillTx/>
              <a:latin typeface="Arial"/>
              <a:ea typeface="+mn-ea"/>
              <a:cs typeface="+mn-cs"/>
            </a:endParaRPr>
          </a:p>
        </p:txBody>
      </p:sp>
      <p:pic>
        <p:nvPicPr>
          <p:cNvPr id="3076" name="Picture 4" descr="Tickets - Free entertainment icons">
            <a:extLst>
              <a:ext uri="{FF2B5EF4-FFF2-40B4-BE49-F238E27FC236}">
                <a16:creationId xmlns:a16="http://schemas.microsoft.com/office/drawing/2014/main" id="{BD18EF49-25F1-E7A9-507B-75609408A0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708482">
            <a:off x="562262" y="2939569"/>
            <a:ext cx="687629" cy="687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0EB900-2F0A-8B25-D336-A352A685AE64}"/>
              </a:ext>
            </a:extLst>
          </p:cNvPr>
          <p:cNvSpPr txBox="1"/>
          <p:nvPr/>
        </p:nvSpPr>
        <p:spPr>
          <a:xfrm>
            <a:off x="453950" y="3483181"/>
            <a:ext cx="1191352" cy="246221"/>
          </a:xfrm>
          <a:prstGeom prst="rect">
            <a:avLst/>
          </a:prstGeom>
          <a:solidFill>
            <a:schemeClr val="bg1"/>
          </a:solidFill>
          <a:ln w="3175">
            <a:solidFill>
              <a:schemeClr val="tx1"/>
            </a:solidFill>
          </a:ln>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Create ticket to IT</a:t>
            </a:r>
            <a:endParaRPr kumimoji="0" lang="en-ID"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6" name="Arrow: Right 5">
            <a:extLst>
              <a:ext uri="{FF2B5EF4-FFF2-40B4-BE49-F238E27FC236}">
                <a16:creationId xmlns:a16="http://schemas.microsoft.com/office/drawing/2014/main" id="{5723E450-C5EC-1D2C-D097-21CD8F7C4311}"/>
              </a:ext>
            </a:extLst>
          </p:cNvPr>
          <p:cNvSpPr/>
          <p:nvPr/>
        </p:nvSpPr>
        <p:spPr>
          <a:xfrm>
            <a:off x="1645055" y="3097621"/>
            <a:ext cx="444400" cy="304427"/>
          </a:xfrm>
          <a:prstGeom prst="right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pic>
        <p:nvPicPr>
          <p:cNvPr id="3078" name="Picture 6">
            <a:extLst>
              <a:ext uri="{FF2B5EF4-FFF2-40B4-BE49-F238E27FC236}">
                <a16:creationId xmlns:a16="http://schemas.microsoft.com/office/drawing/2014/main" id="{468ABF04-3344-B584-89A4-078A148445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2982" y="3014372"/>
            <a:ext cx="468810" cy="46881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9BD3E5-707E-F3BA-6348-6B9D72A9D71A}"/>
              </a:ext>
            </a:extLst>
          </p:cNvPr>
          <p:cNvSpPr txBox="1"/>
          <p:nvPr/>
        </p:nvSpPr>
        <p:spPr>
          <a:xfrm>
            <a:off x="1892168" y="3490216"/>
            <a:ext cx="1348446" cy="246221"/>
          </a:xfrm>
          <a:prstGeom prst="rect">
            <a:avLst/>
          </a:prstGeom>
          <a:solidFill>
            <a:schemeClr val="bg1"/>
          </a:solidFill>
          <a:ln w="3175">
            <a:solidFill>
              <a:schemeClr val="tx1"/>
            </a:solidFill>
          </a:ln>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Download the library</a:t>
            </a:r>
            <a:endParaRPr kumimoji="0" lang="en-ID"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8" name="Arrow: Right 7">
            <a:extLst>
              <a:ext uri="{FF2B5EF4-FFF2-40B4-BE49-F238E27FC236}">
                <a16:creationId xmlns:a16="http://schemas.microsoft.com/office/drawing/2014/main" id="{D532F0E4-E756-D24A-34C2-33B22CD426EC}"/>
              </a:ext>
            </a:extLst>
          </p:cNvPr>
          <p:cNvSpPr/>
          <p:nvPr/>
        </p:nvSpPr>
        <p:spPr>
          <a:xfrm>
            <a:off x="3327022" y="3103695"/>
            <a:ext cx="444400" cy="304427"/>
          </a:xfrm>
          <a:prstGeom prst="right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pic>
        <p:nvPicPr>
          <p:cNvPr id="3080" name="Picture 8" descr="Technician - Free people icons">
            <a:extLst>
              <a:ext uri="{FF2B5EF4-FFF2-40B4-BE49-F238E27FC236}">
                <a16:creationId xmlns:a16="http://schemas.microsoft.com/office/drawing/2014/main" id="{6EB0B5EF-3C03-D97D-03EB-6902E23DA2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1218" y="2848814"/>
            <a:ext cx="795784" cy="7957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24C6DBB-A407-0B21-63C9-FC274F427576}"/>
              </a:ext>
            </a:extLst>
          </p:cNvPr>
          <p:cNvSpPr txBox="1"/>
          <p:nvPr/>
        </p:nvSpPr>
        <p:spPr>
          <a:xfrm>
            <a:off x="3700635" y="3507725"/>
            <a:ext cx="1795684" cy="246221"/>
          </a:xfrm>
          <a:prstGeom prst="rect">
            <a:avLst/>
          </a:prstGeom>
          <a:solidFill>
            <a:schemeClr val="bg1"/>
          </a:solidFill>
          <a:ln w="3175">
            <a:solidFill>
              <a:schemeClr val="tx1"/>
            </a:solidFill>
          </a:ln>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IT will put the library on local</a:t>
            </a:r>
            <a:endParaRPr kumimoji="0" lang="en-ID"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11" name="Arrow: Right 10">
            <a:extLst>
              <a:ext uri="{FF2B5EF4-FFF2-40B4-BE49-F238E27FC236}">
                <a16:creationId xmlns:a16="http://schemas.microsoft.com/office/drawing/2014/main" id="{645770DA-A35B-9908-8B9A-F69D684E3E16}"/>
              </a:ext>
            </a:extLst>
          </p:cNvPr>
          <p:cNvSpPr/>
          <p:nvPr/>
        </p:nvSpPr>
        <p:spPr>
          <a:xfrm>
            <a:off x="5503533" y="3073315"/>
            <a:ext cx="444400" cy="304427"/>
          </a:xfrm>
          <a:prstGeom prst="right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pic>
        <p:nvPicPr>
          <p:cNvPr id="3082" name="Picture 10" descr="Dependencies - Free computer icons">
            <a:extLst>
              <a:ext uri="{FF2B5EF4-FFF2-40B4-BE49-F238E27FC236}">
                <a16:creationId xmlns:a16="http://schemas.microsoft.com/office/drawing/2014/main" id="{7B44C1CB-5427-8252-6963-FB0C346D9E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83272" y="2738947"/>
            <a:ext cx="840832" cy="8408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9741822-D533-C380-0F22-40194FDA3213}"/>
              </a:ext>
            </a:extLst>
          </p:cNvPr>
          <p:cNvSpPr txBox="1"/>
          <p:nvPr/>
        </p:nvSpPr>
        <p:spPr>
          <a:xfrm>
            <a:off x="5616876" y="3491872"/>
            <a:ext cx="1669777" cy="400110"/>
          </a:xfrm>
          <a:prstGeom prst="rect">
            <a:avLst/>
          </a:prstGeom>
          <a:solidFill>
            <a:schemeClr val="bg1"/>
          </a:solidFill>
          <a:ln w="3175">
            <a:solidFill>
              <a:schemeClr val="tx1"/>
            </a:solidFill>
          </a:ln>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Make sure other related library available</a:t>
            </a:r>
            <a:endParaRPr kumimoji="0" lang="en-ID" sz="10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14" name="Arrow: Right 13">
            <a:extLst>
              <a:ext uri="{FF2B5EF4-FFF2-40B4-BE49-F238E27FC236}">
                <a16:creationId xmlns:a16="http://schemas.microsoft.com/office/drawing/2014/main" id="{0B7EBB34-A288-9F90-116A-744E5EBB54E7}"/>
              </a:ext>
            </a:extLst>
          </p:cNvPr>
          <p:cNvSpPr/>
          <p:nvPr/>
        </p:nvSpPr>
        <p:spPr>
          <a:xfrm>
            <a:off x="7260562" y="3052606"/>
            <a:ext cx="444400" cy="304427"/>
          </a:xfrm>
          <a:prstGeom prst="right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pic>
        <p:nvPicPr>
          <p:cNvPr id="3084" name="Picture 12" descr="Finish line - Free icons">
            <a:extLst>
              <a:ext uri="{FF2B5EF4-FFF2-40B4-BE49-F238E27FC236}">
                <a16:creationId xmlns:a16="http://schemas.microsoft.com/office/drawing/2014/main" id="{34A62379-C1FC-5581-0A3C-A97CDF4E54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09598" y="2816405"/>
            <a:ext cx="976414" cy="97641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2D339909-3BF5-FB85-2BA7-1CC4AF718B86}"/>
              </a:ext>
            </a:extLst>
          </p:cNvPr>
          <p:cNvCxnSpPr/>
          <p:nvPr/>
        </p:nvCxnSpPr>
        <p:spPr bwMode="auto">
          <a:xfrm flipV="1">
            <a:off x="453950" y="2723929"/>
            <a:ext cx="9006751" cy="39058"/>
          </a:xfrm>
          <a:prstGeom prst="line">
            <a:avLst/>
          </a:pr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5E27FF7B-07ED-0811-1FEC-D8D5A3DCCC15}"/>
              </a:ext>
            </a:extLst>
          </p:cNvPr>
          <p:cNvCxnSpPr/>
          <p:nvPr/>
        </p:nvCxnSpPr>
        <p:spPr bwMode="auto">
          <a:xfrm flipV="1">
            <a:off x="444699" y="3953431"/>
            <a:ext cx="9006751" cy="39058"/>
          </a:xfrm>
          <a:prstGeom prst="line">
            <a:avLst/>
          </a:pr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3C7BFFE0-FCC0-3BA5-2C6C-DA915109B8C0}"/>
              </a:ext>
            </a:extLst>
          </p:cNvPr>
          <p:cNvCxnSpPr/>
          <p:nvPr/>
        </p:nvCxnSpPr>
        <p:spPr bwMode="auto">
          <a:xfrm flipV="1">
            <a:off x="410241" y="4481227"/>
            <a:ext cx="9006751" cy="39058"/>
          </a:xfrm>
          <a:prstGeom prst="line">
            <a:avLst/>
          </a:pr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86" name="Picture 14" descr="Logo, project, r icon - Free download on Iconfinder">
            <a:extLst>
              <a:ext uri="{FF2B5EF4-FFF2-40B4-BE49-F238E27FC236}">
                <a16:creationId xmlns:a16="http://schemas.microsoft.com/office/drawing/2014/main" id="{B43FDDF9-3451-E799-C1A2-4491274848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4600" y="990600"/>
            <a:ext cx="1863890" cy="186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38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8D5A-5771-C4F4-3626-B920D06B9B6E}"/>
            </a:ext>
          </a:extLst>
        </p:cNvPr>
        <p:cNvGrpSpPr/>
        <p:nvPr/>
      </p:nvGrpSpPr>
      <p:grpSpPr>
        <a:xfrm>
          <a:off x="0" y="0"/>
          <a:ext cx="0" cy="0"/>
          <a:chOff x="0" y="0"/>
          <a:chExt cx="0" cy="0"/>
        </a:xfrm>
      </p:grpSpPr>
      <p:graphicFrame>
        <p:nvGraphicFramePr>
          <p:cNvPr id="26" name="Object 25">
            <a:extLst>
              <a:ext uri="{FF2B5EF4-FFF2-40B4-BE49-F238E27FC236}">
                <a16:creationId xmlns:a16="http://schemas.microsoft.com/office/drawing/2014/main" id="{575CF7C1-2AA7-6A7E-F593-23F9D4CFAFF7}"/>
              </a:ext>
            </a:extLst>
          </p:cNvPr>
          <p:cNvGraphicFramePr>
            <a:graphicFrameLocks noChangeAspect="1"/>
          </p:cNvGraphicFramePr>
          <p:nvPr>
            <p:extLst>
              <p:ext uri="{D42A27DB-BD31-4B8C-83A1-F6EECF244321}">
                <p14:modId xmlns:p14="http://schemas.microsoft.com/office/powerpoint/2010/main" val="453783172"/>
              </p:ext>
            </p:extLst>
          </p:nvPr>
        </p:nvGraphicFramePr>
        <p:xfrm>
          <a:off x="601183" y="1371346"/>
          <a:ext cx="8090430" cy="4687903"/>
        </p:xfrm>
        <a:graphic>
          <a:graphicData uri="http://schemas.openxmlformats.org/presentationml/2006/ole">
            <mc:AlternateContent xmlns:mc="http://schemas.openxmlformats.org/markup-compatibility/2006">
              <mc:Choice xmlns:v="urn:schemas-microsoft-com:vml" Requires="v">
                <p:oleObj name="Worksheet" r:id="rId2" imgW="5943699" imgH="3447919" progId="Excel.Sheet.12">
                  <p:embed/>
                </p:oleObj>
              </mc:Choice>
              <mc:Fallback>
                <p:oleObj name="Worksheet" r:id="rId2" imgW="5943699" imgH="3447919" progId="Excel.Sheet.12">
                  <p:embed/>
                  <p:pic>
                    <p:nvPicPr>
                      <p:cNvPr id="0" name=""/>
                      <p:cNvPicPr/>
                      <p:nvPr/>
                    </p:nvPicPr>
                    <p:blipFill>
                      <a:blip r:embed="rId3"/>
                      <a:stretch>
                        <a:fillRect/>
                      </a:stretch>
                    </p:blipFill>
                    <p:spPr>
                      <a:xfrm>
                        <a:off x="601183" y="1371346"/>
                        <a:ext cx="8090430" cy="4687903"/>
                      </a:xfrm>
                      <a:prstGeom prst="rect">
                        <a:avLst/>
                      </a:prstGeom>
                    </p:spPr>
                  </p:pic>
                </p:oleObj>
              </mc:Fallback>
            </mc:AlternateContent>
          </a:graphicData>
        </a:graphic>
      </p:graphicFrame>
      <p:sp>
        <p:nvSpPr>
          <p:cNvPr id="3" name="Title 1">
            <a:extLst>
              <a:ext uri="{FF2B5EF4-FFF2-40B4-BE49-F238E27FC236}">
                <a16:creationId xmlns:a16="http://schemas.microsoft.com/office/drawing/2014/main" id="{858CB29A-D5F3-D979-059F-708C920B81DD}"/>
              </a:ext>
            </a:extLst>
          </p:cNvPr>
          <p:cNvSpPr>
            <a:spLocks noGrp="1"/>
          </p:cNvSpPr>
          <p:nvPr>
            <p:ph type="title" idx="4294967295"/>
          </p:nvPr>
        </p:nvSpPr>
        <p:spPr>
          <a:xfrm>
            <a:off x="673331" y="335734"/>
            <a:ext cx="7509732" cy="423714"/>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List of Machine Learning Models	</a:t>
            </a:r>
            <a:endParaRPr lang="en-ID" sz="2000" kern="0" dirty="0">
              <a:solidFill>
                <a:schemeClr val="tx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C9259D4-927B-A36D-4726-F492F1FDBC0D}"/>
              </a:ext>
            </a:extLst>
          </p:cNvPr>
          <p:cNvSpPr txBox="1"/>
          <p:nvPr/>
        </p:nvSpPr>
        <p:spPr>
          <a:xfrm>
            <a:off x="692581" y="876192"/>
            <a:ext cx="8612235" cy="523220"/>
          </a:xfrm>
          <a:prstGeom prst="rect">
            <a:avLst/>
          </a:prstGeom>
          <a:noFill/>
        </p:spPr>
        <p:txBody>
          <a:bodyPr wrap="square" rtlCol="0">
            <a:spAutoFit/>
          </a:bodyPr>
          <a:lstStyle/>
          <a:p>
            <a:r>
              <a:rPr lang="en-US" sz="1400" dirty="0"/>
              <a:t>We build various machine learning models to standardize approval process &amp; limit determination, improve efficiency in promotional activities,  and forecast card demand to improve budgeting accuracy</a:t>
            </a:r>
            <a:endParaRPr lang="en-US" sz="1300" dirty="0"/>
          </a:p>
        </p:txBody>
      </p:sp>
      <p:sp>
        <p:nvSpPr>
          <p:cNvPr id="28" name="Footer Placeholder 1">
            <a:extLst>
              <a:ext uri="{FF2B5EF4-FFF2-40B4-BE49-F238E27FC236}">
                <a16:creationId xmlns:a16="http://schemas.microsoft.com/office/drawing/2014/main" id="{444255ED-013D-3788-82CC-E415BDF2A6B8}"/>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dirty="0">
                <a:solidFill>
                  <a:prstClr val="black">
                    <a:tint val="75000"/>
                  </a:prstClr>
                </a:solidFill>
                <a:latin typeface="Calibri"/>
              </a:rPr>
              <a:t>For Internal Use Only - Confidential</a:t>
            </a:r>
          </a:p>
        </p:txBody>
      </p:sp>
      <p:pic>
        <p:nvPicPr>
          <p:cNvPr id="1026" name="Picture 2">
            <a:extLst>
              <a:ext uri="{FF2B5EF4-FFF2-40B4-BE49-F238E27FC236}">
                <a16:creationId xmlns:a16="http://schemas.microsoft.com/office/drawing/2014/main" id="{EE91E2F2-AF62-C68C-6A85-3DA47DD89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49" y="6142247"/>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mail Green Icon PNG Images, Vectors Free Download - Pngtree">
            <a:extLst>
              <a:ext uri="{FF2B5EF4-FFF2-40B4-BE49-F238E27FC236}">
                <a16:creationId xmlns:a16="http://schemas.microsoft.com/office/drawing/2014/main" id="{968FDED3-CD5E-884F-E5E5-B5E9FD325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6264" y="5971906"/>
            <a:ext cx="667098" cy="6670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een Mailbox Family, Box, Office, Green PNG Transparent Image and Clipart  for Free Download">
            <a:extLst>
              <a:ext uri="{FF2B5EF4-FFF2-40B4-BE49-F238E27FC236}">
                <a16:creationId xmlns:a16="http://schemas.microsoft.com/office/drawing/2014/main" id="{9416EFE5-D28C-096B-0246-BED046971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1810" y="5536264"/>
            <a:ext cx="462763" cy="6059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ile App Color Green icon PNG and SVG Vector Free Download">
            <a:extLst>
              <a:ext uri="{FF2B5EF4-FFF2-40B4-BE49-F238E27FC236}">
                <a16:creationId xmlns:a16="http://schemas.microsoft.com/office/drawing/2014/main" id="{A65F33D0-E122-E208-C069-7525B26E66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2604" y="6134375"/>
            <a:ext cx="418907" cy="41890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8E4913A9-9A97-B088-3A33-7CA41A00A59D}"/>
              </a:ext>
            </a:extLst>
          </p:cNvPr>
          <p:cNvSpPr txBox="1"/>
          <p:nvPr/>
        </p:nvSpPr>
        <p:spPr>
          <a:xfrm>
            <a:off x="1034797" y="6118039"/>
            <a:ext cx="1135019" cy="400110"/>
          </a:xfrm>
          <a:prstGeom prst="rect">
            <a:avLst/>
          </a:prstGeom>
          <a:noFill/>
        </p:spPr>
        <p:txBody>
          <a:bodyPr wrap="square" rtlCol="0">
            <a:spAutoFit/>
          </a:bodyPr>
          <a:lstStyle/>
          <a:p>
            <a:r>
              <a:rPr lang="en-US" sz="2000" dirty="0"/>
              <a:t>: Phone</a:t>
            </a:r>
            <a:endParaRPr lang="en-US" dirty="0"/>
          </a:p>
        </p:txBody>
      </p:sp>
      <p:sp>
        <p:nvSpPr>
          <p:cNvPr id="31" name="TextBox 30">
            <a:extLst>
              <a:ext uri="{FF2B5EF4-FFF2-40B4-BE49-F238E27FC236}">
                <a16:creationId xmlns:a16="http://schemas.microsoft.com/office/drawing/2014/main" id="{6F94D4A3-0AE9-5656-F48D-82FAAA642ADB}"/>
              </a:ext>
            </a:extLst>
          </p:cNvPr>
          <p:cNvSpPr txBox="1"/>
          <p:nvPr/>
        </p:nvSpPr>
        <p:spPr>
          <a:xfrm>
            <a:off x="2999446" y="6094028"/>
            <a:ext cx="1135019" cy="400110"/>
          </a:xfrm>
          <a:prstGeom prst="rect">
            <a:avLst/>
          </a:prstGeom>
          <a:noFill/>
        </p:spPr>
        <p:txBody>
          <a:bodyPr wrap="square" rtlCol="0">
            <a:spAutoFit/>
          </a:bodyPr>
          <a:lstStyle/>
          <a:p>
            <a:r>
              <a:rPr lang="en-US" sz="2000" dirty="0"/>
              <a:t>: E-mail</a:t>
            </a:r>
            <a:endParaRPr lang="en-US" dirty="0"/>
          </a:p>
        </p:txBody>
      </p:sp>
      <p:sp>
        <p:nvSpPr>
          <p:cNvPr id="32" name="TextBox 31">
            <a:extLst>
              <a:ext uri="{FF2B5EF4-FFF2-40B4-BE49-F238E27FC236}">
                <a16:creationId xmlns:a16="http://schemas.microsoft.com/office/drawing/2014/main" id="{21F4571A-1643-DC7E-5184-85840CD5C403}"/>
              </a:ext>
            </a:extLst>
          </p:cNvPr>
          <p:cNvSpPr txBox="1"/>
          <p:nvPr/>
        </p:nvSpPr>
        <p:spPr>
          <a:xfrm>
            <a:off x="4627877" y="6036943"/>
            <a:ext cx="1687208" cy="707886"/>
          </a:xfrm>
          <a:prstGeom prst="rect">
            <a:avLst/>
          </a:prstGeom>
          <a:noFill/>
        </p:spPr>
        <p:txBody>
          <a:bodyPr wrap="square" rtlCol="0">
            <a:spAutoFit/>
          </a:bodyPr>
          <a:lstStyle/>
          <a:p>
            <a:r>
              <a:rPr lang="en-US" sz="2000" dirty="0"/>
              <a:t>:Sales Person</a:t>
            </a:r>
            <a:endParaRPr lang="en-US" dirty="0"/>
          </a:p>
        </p:txBody>
      </p:sp>
      <p:sp>
        <p:nvSpPr>
          <p:cNvPr id="34" name="TextBox 33">
            <a:extLst>
              <a:ext uri="{FF2B5EF4-FFF2-40B4-BE49-F238E27FC236}">
                <a16:creationId xmlns:a16="http://schemas.microsoft.com/office/drawing/2014/main" id="{4E6DB2E5-479F-BA4F-C9B0-C6030F8EBF88}"/>
              </a:ext>
            </a:extLst>
          </p:cNvPr>
          <p:cNvSpPr txBox="1"/>
          <p:nvPr/>
        </p:nvSpPr>
        <p:spPr>
          <a:xfrm>
            <a:off x="8408147" y="6120582"/>
            <a:ext cx="1135019" cy="400110"/>
          </a:xfrm>
          <a:prstGeom prst="rect">
            <a:avLst/>
          </a:prstGeom>
          <a:noFill/>
        </p:spPr>
        <p:txBody>
          <a:bodyPr wrap="square" rtlCol="0">
            <a:spAutoFit/>
          </a:bodyPr>
          <a:lstStyle/>
          <a:p>
            <a:r>
              <a:rPr lang="en-US" sz="2000" dirty="0"/>
              <a:t>: Apps</a:t>
            </a:r>
            <a:endParaRPr lang="en-US" dirty="0"/>
          </a:p>
        </p:txBody>
      </p:sp>
      <p:pic>
        <p:nvPicPr>
          <p:cNvPr id="35" name="Picture 10" descr="Salesman Clipart Hd PNG, Salesman Icon Green Vector Isolated On White  Background, Picture, Human, Business PNG Image For Free Download">
            <a:extLst>
              <a:ext uri="{FF2B5EF4-FFF2-40B4-BE49-F238E27FC236}">
                <a16:creationId xmlns:a16="http://schemas.microsoft.com/office/drawing/2014/main" id="{F7E2F4F8-9ED8-20A6-2A95-98B3D783F7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9944" y="5440152"/>
            <a:ext cx="605983" cy="605983"/>
          </a:xfrm>
          <a:prstGeom prst="rect">
            <a:avLst/>
          </a:prstGeom>
          <a:noFill/>
          <a:extLst>
            <a:ext uri="{909E8E84-426E-40DD-AFC4-6F175D3DCCD1}">
              <a14:hiddenFill xmlns:a14="http://schemas.microsoft.com/office/drawing/2010/main">
                <a:solidFill>
                  <a:srgbClr val="FFFFFF"/>
                </a:solidFill>
              </a14:hiddenFill>
            </a:ext>
          </a:extLst>
        </p:spPr>
      </p:pic>
      <p:sp>
        <p:nvSpPr>
          <p:cNvPr id="36" name="Title 1">
            <a:extLst>
              <a:ext uri="{FF2B5EF4-FFF2-40B4-BE49-F238E27FC236}">
                <a16:creationId xmlns:a16="http://schemas.microsoft.com/office/drawing/2014/main" id="{029A372A-114C-BCC5-309A-037FB1C8C8D3}"/>
              </a:ext>
            </a:extLst>
          </p:cNvPr>
          <p:cNvSpPr txBox="1">
            <a:spLocks/>
          </p:cNvSpPr>
          <p:nvPr/>
        </p:nvSpPr>
        <p:spPr bwMode="auto">
          <a:xfrm>
            <a:off x="5189902" y="2011310"/>
            <a:ext cx="1224450" cy="4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algn="ctr"/>
            <a:r>
              <a:rPr lang="en-US" sz="4000" kern="0" dirty="0">
                <a:solidFill>
                  <a:srgbClr val="00B050"/>
                </a:solidFill>
                <a:latin typeface="Arial" panose="020B0604020202020204" pitchFamily="34" charset="0"/>
                <a:cs typeface="Arial" panose="020B0604020202020204" pitchFamily="34" charset="0"/>
              </a:rPr>
              <a:t>-	</a:t>
            </a:r>
            <a:endParaRPr lang="en-ID" sz="4000" kern="0" dirty="0">
              <a:solidFill>
                <a:srgbClr val="00B050"/>
              </a:solidFill>
              <a:latin typeface="Arial" panose="020B0604020202020204" pitchFamily="34" charset="0"/>
              <a:cs typeface="Arial" panose="020B0604020202020204" pitchFamily="34" charset="0"/>
            </a:endParaRPr>
          </a:p>
        </p:txBody>
      </p:sp>
      <p:sp>
        <p:nvSpPr>
          <p:cNvPr id="37" name="Title 1">
            <a:extLst>
              <a:ext uri="{FF2B5EF4-FFF2-40B4-BE49-F238E27FC236}">
                <a16:creationId xmlns:a16="http://schemas.microsoft.com/office/drawing/2014/main" id="{05FC2AC7-88F0-DFB3-2A57-B866D784087C}"/>
              </a:ext>
            </a:extLst>
          </p:cNvPr>
          <p:cNvSpPr txBox="1">
            <a:spLocks/>
          </p:cNvSpPr>
          <p:nvPr/>
        </p:nvSpPr>
        <p:spPr bwMode="auto">
          <a:xfrm>
            <a:off x="5189902" y="2671066"/>
            <a:ext cx="1224450" cy="4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algn="ctr"/>
            <a:r>
              <a:rPr lang="en-US" sz="4000" kern="0" dirty="0">
                <a:solidFill>
                  <a:srgbClr val="00B050"/>
                </a:solidFill>
                <a:latin typeface="Arial" panose="020B0604020202020204" pitchFamily="34" charset="0"/>
                <a:cs typeface="Arial" panose="020B0604020202020204" pitchFamily="34" charset="0"/>
              </a:rPr>
              <a:t>-	</a:t>
            </a:r>
            <a:endParaRPr lang="en-ID" sz="4000" kern="0" dirty="0">
              <a:solidFill>
                <a:srgbClr val="00B050"/>
              </a:solidFill>
              <a:latin typeface="Arial" panose="020B0604020202020204" pitchFamily="34" charset="0"/>
              <a:cs typeface="Arial" panose="020B0604020202020204" pitchFamily="34" charset="0"/>
            </a:endParaRPr>
          </a:p>
        </p:txBody>
      </p:sp>
      <p:sp>
        <p:nvSpPr>
          <p:cNvPr id="39" name="Title 1">
            <a:extLst>
              <a:ext uri="{FF2B5EF4-FFF2-40B4-BE49-F238E27FC236}">
                <a16:creationId xmlns:a16="http://schemas.microsoft.com/office/drawing/2014/main" id="{18384B8A-D3BB-D236-2501-27AFF0624D7E}"/>
              </a:ext>
            </a:extLst>
          </p:cNvPr>
          <p:cNvSpPr txBox="1">
            <a:spLocks/>
          </p:cNvSpPr>
          <p:nvPr/>
        </p:nvSpPr>
        <p:spPr bwMode="auto">
          <a:xfrm>
            <a:off x="5189902" y="3344331"/>
            <a:ext cx="1224450" cy="4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algn="ctr"/>
            <a:r>
              <a:rPr lang="en-US" sz="4000" kern="0" dirty="0">
                <a:solidFill>
                  <a:srgbClr val="00B050"/>
                </a:solidFill>
                <a:latin typeface="Arial" panose="020B0604020202020204" pitchFamily="34" charset="0"/>
                <a:cs typeface="Arial" panose="020B0604020202020204" pitchFamily="34" charset="0"/>
              </a:rPr>
              <a:t>-	</a:t>
            </a:r>
            <a:endParaRPr lang="en-ID" sz="4000" kern="0" dirty="0">
              <a:solidFill>
                <a:srgbClr val="00B050"/>
              </a:solidFill>
              <a:latin typeface="Arial" panose="020B0604020202020204" pitchFamily="34" charset="0"/>
              <a:cs typeface="Arial" panose="020B0604020202020204" pitchFamily="34" charset="0"/>
            </a:endParaRPr>
          </a:p>
        </p:txBody>
      </p:sp>
      <p:sp>
        <p:nvSpPr>
          <p:cNvPr id="40" name="Title 1">
            <a:extLst>
              <a:ext uri="{FF2B5EF4-FFF2-40B4-BE49-F238E27FC236}">
                <a16:creationId xmlns:a16="http://schemas.microsoft.com/office/drawing/2014/main" id="{1D2CEA8B-8338-00E2-8658-C82AECE418FE}"/>
              </a:ext>
            </a:extLst>
          </p:cNvPr>
          <p:cNvSpPr txBox="1">
            <a:spLocks/>
          </p:cNvSpPr>
          <p:nvPr/>
        </p:nvSpPr>
        <p:spPr bwMode="auto">
          <a:xfrm>
            <a:off x="5189902" y="3816668"/>
            <a:ext cx="1224450" cy="4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algn="ctr"/>
            <a:r>
              <a:rPr lang="en-US" sz="4000" kern="0" dirty="0">
                <a:solidFill>
                  <a:srgbClr val="00B050"/>
                </a:solidFill>
                <a:latin typeface="Arial" panose="020B0604020202020204" pitchFamily="34" charset="0"/>
                <a:cs typeface="Arial" panose="020B0604020202020204" pitchFamily="34" charset="0"/>
              </a:rPr>
              <a:t>-	</a:t>
            </a:r>
            <a:endParaRPr lang="en-ID" sz="4000" kern="0" dirty="0">
              <a:solidFill>
                <a:srgbClr val="00B050"/>
              </a:solidFill>
              <a:latin typeface="Arial" panose="020B0604020202020204" pitchFamily="34" charset="0"/>
              <a:cs typeface="Arial" panose="020B0604020202020204" pitchFamily="34" charset="0"/>
            </a:endParaRPr>
          </a:p>
        </p:txBody>
      </p:sp>
      <p:sp>
        <p:nvSpPr>
          <p:cNvPr id="41" name="Title 1">
            <a:extLst>
              <a:ext uri="{FF2B5EF4-FFF2-40B4-BE49-F238E27FC236}">
                <a16:creationId xmlns:a16="http://schemas.microsoft.com/office/drawing/2014/main" id="{8CEDE946-4C9C-36A4-ADD1-ED1C5366F10E}"/>
              </a:ext>
            </a:extLst>
          </p:cNvPr>
          <p:cNvSpPr txBox="1">
            <a:spLocks/>
          </p:cNvSpPr>
          <p:nvPr/>
        </p:nvSpPr>
        <p:spPr bwMode="auto">
          <a:xfrm>
            <a:off x="5189902" y="4354184"/>
            <a:ext cx="1224450" cy="4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algn="ctr"/>
            <a:r>
              <a:rPr lang="en-US" sz="4000" kern="0" dirty="0">
                <a:solidFill>
                  <a:srgbClr val="00B050"/>
                </a:solidFill>
                <a:latin typeface="Arial" panose="020B0604020202020204" pitchFamily="34" charset="0"/>
                <a:cs typeface="Arial" panose="020B0604020202020204" pitchFamily="34" charset="0"/>
              </a:rPr>
              <a:t>-	</a:t>
            </a:r>
            <a:endParaRPr lang="en-ID" sz="4000" kern="0" dirty="0">
              <a:solidFill>
                <a:srgbClr val="00B050"/>
              </a:solidFill>
              <a:latin typeface="Arial" panose="020B0604020202020204" pitchFamily="34" charset="0"/>
              <a:cs typeface="Arial" panose="020B0604020202020204" pitchFamily="34" charset="0"/>
            </a:endParaRPr>
          </a:p>
        </p:txBody>
      </p:sp>
      <p:sp>
        <p:nvSpPr>
          <p:cNvPr id="42" name="Title 1">
            <a:extLst>
              <a:ext uri="{FF2B5EF4-FFF2-40B4-BE49-F238E27FC236}">
                <a16:creationId xmlns:a16="http://schemas.microsoft.com/office/drawing/2014/main" id="{2714B958-B54A-0AA8-F52A-7DA0294DFBC3}"/>
              </a:ext>
            </a:extLst>
          </p:cNvPr>
          <p:cNvSpPr txBox="1">
            <a:spLocks/>
          </p:cNvSpPr>
          <p:nvPr/>
        </p:nvSpPr>
        <p:spPr bwMode="auto">
          <a:xfrm>
            <a:off x="5189902" y="4852280"/>
            <a:ext cx="1224450" cy="4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algn="ctr"/>
            <a:r>
              <a:rPr lang="en-US" sz="4000" kern="0" dirty="0">
                <a:solidFill>
                  <a:srgbClr val="00B050"/>
                </a:solidFill>
                <a:latin typeface="Arial" panose="020B0604020202020204" pitchFamily="34" charset="0"/>
                <a:cs typeface="Arial" panose="020B0604020202020204" pitchFamily="34" charset="0"/>
              </a:rPr>
              <a:t>-	</a:t>
            </a:r>
            <a:endParaRPr lang="en-ID" sz="4000" kern="0" dirty="0">
              <a:solidFill>
                <a:srgbClr val="00B050"/>
              </a:solidFill>
              <a:latin typeface="Arial" panose="020B0604020202020204" pitchFamily="34" charset="0"/>
              <a:cs typeface="Arial" panose="020B0604020202020204" pitchFamily="34" charset="0"/>
            </a:endParaRPr>
          </a:p>
        </p:txBody>
      </p:sp>
      <p:pic>
        <p:nvPicPr>
          <p:cNvPr id="43" name="Picture 2" descr="Free User SVG, PNG Icon, Symbol. Download Image.">
            <a:extLst>
              <a:ext uri="{FF2B5EF4-FFF2-40B4-BE49-F238E27FC236}">
                <a16:creationId xmlns:a16="http://schemas.microsoft.com/office/drawing/2014/main" id="{F6CC2BEA-F1BF-A314-B640-CF57E7E6DC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8650" y="6003991"/>
            <a:ext cx="605983" cy="60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606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8D5A-5771-C4F4-3626-B920D06B9B6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58CB29A-D5F3-D979-059F-708C920B81DD}"/>
              </a:ext>
            </a:extLst>
          </p:cNvPr>
          <p:cNvSpPr>
            <a:spLocks noGrp="1"/>
          </p:cNvSpPr>
          <p:nvPr>
            <p:ph type="title" idx="4294967295"/>
          </p:nvPr>
        </p:nvSpPr>
        <p:spPr>
          <a:xfrm>
            <a:off x="673331" y="335734"/>
            <a:ext cx="7509732" cy="423714"/>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List of Machine Learning Models	</a:t>
            </a:r>
            <a:endParaRPr lang="en-ID" sz="2000" kern="0" dirty="0">
              <a:solidFill>
                <a:schemeClr val="tx1"/>
              </a:solidFill>
              <a:latin typeface="Arial" panose="020B0604020202020204" pitchFamily="34" charset="0"/>
              <a:cs typeface="Arial" panose="020B0604020202020204" pitchFamily="34" charset="0"/>
            </a:endParaRPr>
          </a:p>
        </p:txBody>
      </p:sp>
      <p:sp>
        <p:nvSpPr>
          <p:cNvPr id="28" name="Footer Placeholder 1">
            <a:extLst>
              <a:ext uri="{FF2B5EF4-FFF2-40B4-BE49-F238E27FC236}">
                <a16:creationId xmlns:a16="http://schemas.microsoft.com/office/drawing/2014/main" id="{444255ED-013D-3788-82CC-E415BDF2A6B8}"/>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dirty="0">
                <a:solidFill>
                  <a:prstClr val="black">
                    <a:tint val="75000"/>
                  </a:prstClr>
                </a:solidFill>
                <a:latin typeface="Calibri"/>
              </a:rPr>
              <a:t>For Internal Use Only - Confidential</a:t>
            </a:r>
          </a:p>
        </p:txBody>
      </p:sp>
      <p:graphicFrame>
        <p:nvGraphicFramePr>
          <p:cNvPr id="27" name="Object 26">
            <a:extLst>
              <a:ext uri="{FF2B5EF4-FFF2-40B4-BE49-F238E27FC236}">
                <a16:creationId xmlns:a16="http://schemas.microsoft.com/office/drawing/2014/main" id="{D33FD4DE-32E9-BF53-6606-2AF0B78959CC}"/>
              </a:ext>
            </a:extLst>
          </p:cNvPr>
          <p:cNvGraphicFramePr>
            <a:graphicFrameLocks noChangeAspect="1"/>
          </p:cNvGraphicFramePr>
          <p:nvPr>
            <p:extLst>
              <p:ext uri="{D42A27DB-BD31-4B8C-83A1-F6EECF244321}">
                <p14:modId xmlns:p14="http://schemas.microsoft.com/office/powerpoint/2010/main" val="1472809890"/>
              </p:ext>
            </p:extLst>
          </p:nvPr>
        </p:nvGraphicFramePr>
        <p:xfrm>
          <a:off x="558010" y="1409507"/>
          <a:ext cx="8090430" cy="3889630"/>
        </p:xfrm>
        <a:graphic>
          <a:graphicData uri="http://schemas.openxmlformats.org/presentationml/2006/ole">
            <mc:AlternateContent xmlns:mc="http://schemas.openxmlformats.org/markup-compatibility/2006">
              <mc:Choice xmlns:v="urn:schemas-microsoft-com:vml" Requires="v">
                <p:oleObj name="Worksheet" r:id="rId2" imgW="5943699" imgH="2857500" progId="Excel.Sheet.12">
                  <p:embed/>
                </p:oleObj>
              </mc:Choice>
              <mc:Fallback>
                <p:oleObj name="Worksheet" r:id="rId2" imgW="5943699" imgH="2857500" progId="Excel.Sheet.12">
                  <p:embed/>
                  <p:pic>
                    <p:nvPicPr>
                      <p:cNvPr id="27" name="Object 26">
                        <a:extLst>
                          <a:ext uri="{FF2B5EF4-FFF2-40B4-BE49-F238E27FC236}">
                            <a16:creationId xmlns:a16="http://schemas.microsoft.com/office/drawing/2014/main" id="{D33FD4DE-32E9-BF53-6606-2AF0B78959CC}"/>
                          </a:ext>
                        </a:extLst>
                      </p:cNvPr>
                      <p:cNvPicPr/>
                      <p:nvPr/>
                    </p:nvPicPr>
                    <p:blipFill>
                      <a:blip r:embed="rId3"/>
                      <a:stretch>
                        <a:fillRect/>
                      </a:stretch>
                    </p:blipFill>
                    <p:spPr>
                      <a:xfrm>
                        <a:off x="558010" y="1409507"/>
                        <a:ext cx="8090430" cy="3889630"/>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EE91E2F2-AF62-C68C-6A85-3DA47DD892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7736" y="2550042"/>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mail Green Icon PNG Images, Vectors Free Download - Pngtree">
            <a:extLst>
              <a:ext uri="{FF2B5EF4-FFF2-40B4-BE49-F238E27FC236}">
                <a16:creationId xmlns:a16="http://schemas.microsoft.com/office/drawing/2014/main" id="{968FDED3-CD5E-884F-E5E5-B5E9FD325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8362" y="2443363"/>
            <a:ext cx="667098" cy="6670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reen Mailbox Family, Box, Office, Green PNG Transparent Image and Clipart  for Free Download">
            <a:extLst>
              <a:ext uri="{FF2B5EF4-FFF2-40B4-BE49-F238E27FC236}">
                <a16:creationId xmlns:a16="http://schemas.microsoft.com/office/drawing/2014/main" id="{9416EFE5-D28C-096B-0246-BED0469710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617" y="4693154"/>
            <a:ext cx="462763" cy="6059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mail Green Icon PNG Images, Vectors Free Download - Pngtree">
            <a:extLst>
              <a:ext uri="{FF2B5EF4-FFF2-40B4-BE49-F238E27FC236}">
                <a16:creationId xmlns:a16="http://schemas.microsoft.com/office/drawing/2014/main" id="{9B84E521-83E4-756B-93F9-D27AC1E9B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1391" y="4644089"/>
            <a:ext cx="667098" cy="6670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Salesman Clipart Hd PNG, Salesman Icon Green Vector Isolated On White  Background, Picture, Human, Business PNG Image For Free Download">
            <a:extLst>
              <a:ext uri="{FF2B5EF4-FFF2-40B4-BE49-F238E27FC236}">
                <a16:creationId xmlns:a16="http://schemas.microsoft.com/office/drawing/2014/main" id="{044584BE-A545-11E7-1D03-1782300F1D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992" y="3058290"/>
            <a:ext cx="605983" cy="6059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3234B26-D282-4F4D-901B-47F2E7AED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7736" y="3134412"/>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5DE548E-D9AF-498D-3186-E4F66AF1A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413" y="3739082"/>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mail Green Icon PNG Images, Vectors Free Download - Pngtree">
            <a:extLst>
              <a:ext uri="{FF2B5EF4-FFF2-40B4-BE49-F238E27FC236}">
                <a16:creationId xmlns:a16="http://schemas.microsoft.com/office/drawing/2014/main" id="{BFF0B056-4C60-D477-A575-A515D8A88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8992" y="3632404"/>
            <a:ext cx="667098" cy="6670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File App Color Green icon PNG and SVG Vector Free Download">
            <a:extLst>
              <a:ext uri="{FF2B5EF4-FFF2-40B4-BE49-F238E27FC236}">
                <a16:creationId xmlns:a16="http://schemas.microsoft.com/office/drawing/2014/main" id="{1868CEF1-6C48-27BA-E925-6A0CCFBD5F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8908" y="4204852"/>
            <a:ext cx="418907" cy="4189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BC25680-8DB1-9617-B5AC-FC18DBC71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49" y="6142247"/>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mail Green Icon PNG Images, Vectors Free Download - Pngtree">
            <a:extLst>
              <a:ext uri="{FF2B5EF4-FFF2-40B4-BE49-F238E27FC236}">
                <a16:creationId xmlns:a16="http://schemas.microsoft.com/office/drawing/2014/main" id="{78351165-616D-876A-3B1D-C949CC192C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6264" y="5971906"/>
            <a:ext cx="667098" cy="667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Green Mailbox Family, Box, Office, Green PNG Transparent Image and Clipart  for Free Download">
            <a:extLst>
              <a:ext uri="{FF2B5EF4-FFF2-40B4-BE49-F238E27FC236}">
                <a16:creationId xmlns:a16="http://schemas.microsoft.com/office/drawing/2014/main" id="{B035CB9B-06F3-8A85-8563-F99BC3800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352" y="6060157"/>
            <a:ext cx="462763" cy="6059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Salesman Clipart Hd PNG, Salesman Icon Green Vector Isolated On White  Background, Picture, Human, Business PNG Image For Free Download">
            <a:extLst>
              <a:ext uri="{FF2B5EF4-FFF2-40B4-BE49-F238E27FC236}">
                <a16:creationId xmlns:a16="http://schemas.microsoft.com/office/drawing/2014/main" id="{7222CBC6-1412-12A7-91D0-F1E1F4E8E2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2778" y="6022102"/>
            <a:ext cx="605983" cy="6059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ile App Color Green icon PNG and SVG Vector Free Download">
            <a:extLst>
              <a:ext uri="{FF2B5EF4-FFF2-40B4-BE49-F238E27FC236}">
                <a16:creationId xmlns:a16="http://schemas.microsoft.com/office/drawing/2014/main" id="{A09D8E36-C739-1928-2878-310A49575D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2604" y="6134375"/>
            <a:ext cx="418907" cy="41890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4CB87B-5552-58F1-C453-3EC4E0F9E3D1}"/>
              </a:ext>
            </a:extLst>
          </p:cNvPr>
          <p:cNvSpPr txBox="1"/>
          <p:nvPr/>
        </p:nvSpPr>
        <p:spPr>
          <a:xfrm>
            <a:off x="1034797" y="6118039"/>
            <a:ext cx="1135019" cy="400110"/>
          </a:xfrm>
          <a:prstGeom prst="rect">
            <a:avLst/>
          </a:prstGeom>
          <a:noFill/>
        </p:spPr>
        <p:txBody>
          <a:bodyPr wrap="square" rtlCol="0">
            <a:spAutoFit/>
          </a:bodyPr>
          <a:lstStyle/>
          <a:p>
            <a:r>
              <a:rPr lang="en-US" sz="2000" dirty="0"/>
              <a:t>: Phone</a:t>
            </a:r>
            <a:endParaRPr lang="en-US" dirty="0"/>
          </a:p>
        </p:txBody>
      </p:sp>
      <p:sp>
        <p:nvSpPr>
          <p:cNvPr id="17" name="TextBox 16">
            <a:extLst>
              <a:ext uri="{FF2B5EF4-FFF2-40B4-BE49-F238E27FC236}">
                <a16:creationId xmlns:a16="http://schemas.microsoft.com/office/drawing/2014/main" id="{1433051E-9B9C-BF96-563F-7F44D6B84B79}"/>
              </a:ext>
            </a:extLst>
          </p:cNvPr>
          <p:cNvSpPr txBox="1"/>
          <p:nvPr/>
        </p:nvSpPr>
        <p:spPr>
          <a:xfrm>
            <a:off x="2999446" y="6094028"/>
            <a:ext cx="1135019" cy="400110"/>
          </a:xfrm>
          <a:prstGeom prst="rect">
            <a:avLst/>
          </a:prstGeom>
          <a:noFill/>
        </p:spPr>
        <p:txBody>
          <a:bodyPr wrap="square" rtlCol="0">
            <a:spAutoFit/>
          </a:bodyPr>
          <a:lstStyle/>
          <a:p>
            <a:r>
              <a:rPr lang="en-US" sz="2000" dirty="0"/>
              <a:t>: E-mail</a:t>
            </a:r>
            <a:endParaRPr lang="en-US" dirty="0"/>
          </a:p>
        </p:txBody>
      </p:sp>
      <p:sp>
        <p:nvSpPr>
          <p:cNvPr id="19" name="TextBox 18">
            <a:extLst>
              <a:ext uri="{FF2B5EF4-FFF2-40B4-BE49-F238E27FC236}">
                <a16:creationId xmlns:a16="http://schemas.microsoft.com/office/drawing/2014/main" id="{3C1E8718-BA45-64BF-2705-C7075ACC6CCB}"/>
              </a:ext>
            </a:extLst>
          </p:cNvPr>
          <p:cNvSpPr txBox="1"/>
          <p:nvPr/>
        </p:nvSpPr>
        <p:spPr>
          <a:xfrm>
            <a:off x="4627877" y="6036943"/>
            <a:ext cx="1687208" cy="707886"/>
          </a:xfrm>
          <a:prstGeom prst="rect">
            <a:avLst/>
          </a:prstGeom>
          <a:noFill/>
        </p:spPr>
        <p:txBody>
          <a:bodyPr wrap="square" rtlCol="0">
            <a:spAutoFit/>
          </a:bodyPr>
          <a:lstStyle/>
          <a:p>
            <a:r>
              <a:rPr lang="en-US" sz="2000" dirty="0"/>
              <a:t>:Relationship</a:t>
            </a:r>
          </a:p>
          <a:p>
            <a:r>
              <a:rPr lang="en-US" sz="2000" dirty="0"/>
              <a:t>Manager</a:t>
            </a:r>
            <a:endParaRPr lang="en-US" dirty="0"/>
          </a:p>
        </p:txBody>
      </p:sp>
      <p:sp>
        <p:nvSpPr>
          <p:cNvPr id="20" name="TextBox 19">
            <a:extLst>
              <a:ext uri="{FF2B5EF4-FFF2-40B4-BE49-F238E27FC236}">
                <a16:creationId xmlns:a16="http://schemas.microsoft.com/office/drawing/2014/main" id="{F4241AAD-B71A-F7DA-3E4D-7A48E19C22AA}"/>
              </a:ext>
            </a:extLst>
          </p:cNvPr>
          <p:cNvSpPr txBox="1"/>
          <p:nvPr/>
        </p:nvSpPr>
        <p:spPr>
          <a:xfrm>
            <a:off x="6744581" y="6094028"/>
            <a:ext cx="1135019" cy="400110"/>
          </a:xfrm>
          <a:prstGeom prst="rect">
            <a:avLst/>
          </a:prstGeom>
          <a:noFill/>
        </p:spPr>
        <p:txBody>
          <a:bodyPr wrap="square" rtlCol="0">
            <a:spAutoFit/>
          </a:bodyPr>
          <a:lstStyle/>
          <a:p>
            <a:r>
              <a:rPr lang="en-US" sz="2000" dirty="0"/>
              <a:t>: Mail</a:t>
            </a:r>
            <a:endParaRPr lang="en-US" dirty="0"/>
          </a:p>
        </p:txBody>
      </p:sp>
      <p:sp>
        <p:nvSpPr>
          <p:cNvPr id="21" name="TextBox 20">
            <a:extLst>
              <a:ext uri="{FF2B5EF4-FFF2-40B4-BE49-F238E27FC236}">
                <a16:creationId xmlns:a16="http://schemas.microsoft.com/office/drawing/2014/main" id="{095681D4-3809-CBD0-EDE3-93A8517542C0}"/>
              </a:ext>
            </a:extLst>
          </p:cNvPr>
          <p:cNvSpPr txBox="1"/>
          <p:nvPr/>
        </p:nvSpPr>
        <p:spPr>
          <a:xfrm>
            <a:off x="8408147" y="6120582"/>
            <a:ext cx="1135019" cy="400110"/>
          </a:xfrm>
          <a:prstGeom prst="rect">
            <a:avLst/>
          </a:prstGeom>
          <a:noFill/>
        </p:spPr>
        <p:txBody>
          <a:bodyPr wrap="square" rtlCol="0">
            <a:spAutoFit/>
          </a:bodyPr>
          <a:lstStyle/>
          <a:p>
            <a:r>
              <a:rPr lang="en-US" sz="2000" dirty="0"/>
              <a:t>: Apps</a:t>
            </a:r>
            <a:endParaRPr lang="en-US" dirty="0"/>
          </a:p>
        </p:txBody>
      </p:sp>
      <p:sp>
        <p:nvSpPr>
          <p:cNvPr id="22" name="TextBox 21">
            <a:extLst>
              <a:ext uri="{FF2B5EF4-FFF2-40B4-BE49-F238E27FC236}">
                <a16:creationId xmlns:a16="http://schemas.microsoft.com/office/drawing/2014/main" id="{CA1E5958-D94D-A37F-1DE8-5F299A903FC9}"/>
              </a:ext>
            </a:extLst>
          </p:cNvPr>
          <p:cNvSpPr txBox="1"/>
          <p:nvPr/>
        </p:nvSpPr>
        <p:spPr>
          <a:xfrm>
            <a:off x="692581" y="876192"/>
            <a:ext cx="8612235" cy="523220"/>
          </a:xfrm>
          <a:prstGeom prst="rect">
            <a:avLst/>
          </a:prstGeom>
          <a:noFill/>
        </p:spPr>
        <p:txBody>
          <a:bodyPr wrap="square" rtlCol="0">
            <a:spAutoFit/>
          </a:bodyPr>
          <a:lstStyle/>
          <a:p>
            <a:r>
              <a:rPr lang="en-US" sz="1400" dirty="0"/>
              <a:t>We build various machine learning models to standardize approval process,&amp; limit determination, improve efficiency in promotional activities,  and forecast card demand to improve budgeting efficiency</a:t>
            </a:r>
            <a:endParaRPr lang="en-US" sz="1300" dirty="0"/>
          </a:p>
        </p:txBody>
      </p:sp>
      <p:sp>
        <p:nvSpPr>
          <p:cNvPr id="23" name="Title 1">
            <a:extLst>
              <a:ext uri="{FF2B5EF4-FFF2-40B4-BE49-F238E27FC236}">
                <a16:creationId xmlns:a16="http://schemas.microsoft.com/office/drawing/2014/main" id="{36468F9E-129A-1157-AB43-A88307834F02}"/>
              </a:ext>
            </a:extLst>
          </p:cNvPr>
          <p:cNvSpPr txBox="1">
            <a:spLocks/>
          </p:cNvSpPr>
          <p:nvPr/>
        </p:nvSpPr>
        <p:spPr bwMode="auto">
          <a:xfrm>
            <a:off x="5090635" y="1967019"/>
            <a:ext cx="1224450" cy="42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331" tIns="0" rIns="83331" bIns="0" numCol="1" anchor="b" anchorCtr="0" compatLnSpc="1">
            <a:prstTxWarp prst="textNoShape">
              <a:avLst/>
            </a:prstTxWarp>
            <a:noAutofit/>
          </a:bodyPr>
          <a:lstStyle>
            <a:lvl1pPr algn="l" rtl="0" eaLnBrk="0" fontAlgn="base" hangingPunct="0">
              <a:spcBef>
                <a:spcPct val="0"/>
              </a:spcBef>
              <a:spcAft>
                <a:spcPct val="0"/>
              </a:spcAft>
              <a:defRPr kumimoji="1" sz="2200" b="1">
                <a:solidFill>
                  <a:schemeClr val="tx2"/>
                </a:solidFill>
                <a:latin typeface="+mj-lt"/>
                <a:ea typeface="+mj-ea"/>
                <a:cs typeface="+mj-cs"/>
              </a:defRPr>
            </a:lvl1pPr>
            <a:lvl2pPr algn="l" rtl="0" eaLnBrk="0" fontAlgn="base" hangingPunct="0">
              <a:spcBef>
                <a:spcPct val="0"/>
              </a:spcBef>
              <a:spcAft>
                <a:spcPct val="0"/>
              </a:spcAft>
              <a:defRPr kumimoji="1" sz="2200" b="1">
                <a:solidFill>
                  <a:schemeClr val="tx2"/>
                </a:solidFill>
                <a:latin typeface="Arial" charset="0"/>
                <a:ea typeface="ＭＳ Ｐゴシック" pitchFamily="50" charset="-128"/>
              </a:defRPr>
            </a:lvl2pPr>
            <a:lvl3pPr algn="l" rtl="0" eaLnBrk="0" fontAlgn="base" hangingPunct="0">
              <a:spcBef>
                <a:spcPct val="0"/>
              </a:spcBef>
              <a:spcAft>
                <a:spcPct val="0"/>
              </a:spcAft>
              <a:defRPr kumimoji="1" sz="2200" b="1">
                <a:solidFill>
                  <a:schemeClr val="tx2"/>
                </a:solidFill>
                <a:latin typeface="Arial" charset="0"/>
                <a:ea typeface="ＭＳ Ｐゴシック" pitchFamily="50" charset="-128"/>
              </a:defRPr>
            </a:lvl3pPr>
            <a:lvl4pPr algn="l" rtl="0" eaLnBrk="0" fontAlgn="base" hangingPunct="0">
              <a:spcBef>
                <a:spcPct val="0"/>
              </a:spcBef>
              <a:spcAft>
                <a:spcPct val="0"/>
              </a:spcAft>
              <a:defRPr kumimoji="1" sz="2200" b="1">
                <a:solidFill>
                  <a:schemeClr val="tx2"/>
                </a:solidFill>
                <a:latin typeface="Arial" charset="0"/>
                <a:ea typeface="ＭＳ Ｐゴシック" pitchFamily="50" charset="-128"/>
              </a:defRPr>
            </a:lvl4pPr>
            <a:lvl5pPr algn="l" rtl="0" eaLnBrk="0" fontAlgn="base" hangingPunct="0">
              <a:spcBef>
                <a:spcPct val="0"/>
              </a:spcBef>
              <a:spcAft>
                <a:spcPct val="0"/>
              </a:spcAft>
              <a:defRPr kumimoji="1" sz="2200" b="1">
                <a:solidFill>
                  <a:schemeClr val="tx2"/>
                </a:solidFill>
                <a:latin typeface="Arial" charset="0"/>
                <a:ea typeface="ＭＳ Ｐゴシック" pitchFamily="50" charset="-128"/>
              </a:defRPr>
            </a:lvl5pPr>
            <a:lvl6pPr marL="457200" algn="l" rtl="0" fontAlgn="base">
              <a:spcBef>
                <a:spcPct val="0"/>
              </a:spcBef>
              <a:spcAft>
                <a:spcPct val="0"/>
              </a:spcAft>
              <a:defRPr kumimoji="1" sz="2200" b="1">
                <a:solidFill>
                  <a:schemeClr val="tx2"/>
                </a:solidFill>
                <a:latin typeface="Arial" charset="0"/>
                <a:ea typeface="ＭＳ Ｐゴシック" pitchFamily="50" charset="-128"/>
              </a:defRPr>
            </a:lvl6pPr>
            <a:lvl7pPr marL="914400" algn="l" rtl="0" fontAlgn="base">
              <a:spcBef>
                <a:spcPct val="0"/>
              </a:spcBef>
              <a:spcAft>
                <a:spcPct val="0"/>
              </a:spcAft>
              <a:defRPr kumimoji="1" sz="2200" b="1">
                <a:solidFill>
                  <a:schemeClr val="tx2"/>
                </a:solidFill>
                <a:latin typeface="Arial" charset="0"/>
                <a:ea typeface="ＭＳ Ｐゴシック" pitchFamily="50" charset="-128"/>
              </a:defRPr>
            </a:lvl7pPr>
            <a:lvl8pPr marL="1371600" algn="l" rtl="0" fontAlgn="base">
              <a:spcBef>
                <a:spcPct val="0"/>
              </a:spcBef>
              <a:spcAft>
                <a:spcPct val="0"/>
              </a:spcAft>
              <a:defRPr kumimoji="1" sz="2200" b="1">
                <a:solidFill>
                  <a:schemeClr val="tx2"/>
                </a:solidFill>
                <a:latin typeface="Arial" charset="0"/>
                <a:ea typeface="ＭＳ Ｐゴシック" pitchFamily="50" charset="-128"/>
              </a:defRPr>
            </a:lvl8pPr>
            <a:lvl9pPr marL="1828800" algn="l" rtl="0" fontAlgn="base">
              <a:spcBef>
                <a:spcPct val="0"/>
              </a:spcBef>
              <a:spcAft>
                <a:spcPct val="0"/>
              </a:spcAft>
              <a:defRPr kumimoji="1" sz="2200" b="1">
                <a:solidFill>
                  <a:schemeClr val="tx2"/>
                </a:solidFill>
                <a:latin typeface="Arial" charset="0"/>
                <a:ea typeface="ＭＳ Ｐゴシック" pitchFamily="50" charset="-128"/>
              </a:defRPr>
            </a:lvl9pPr>
          </a:lstStyle>
          <a:p>
            <a:pPr algn="ctr"/>
            <a:r>
              <a:rPr lang="en-US" sz="4000" kern="0" dirty="0">
                <a:solidFill>
                  <a:srgbClr val="00B050"/>
                </a:solidFill>
                <a:latin typeface="Arial" panose="020B0604020202020204" pitchFamily="34" charset="0"/>
                <a:cs typeface="Arial" panose="020B0604020202020204" pitchFamily="34" charset="0"/>
              </a:rPr>
              <a:t>-	</a:t>
            </a:r>
            <a:endParaRPr lang="en-ID" sz="4000" kern="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9518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8D5A-5771-C4F4-3626-B920D06B9B6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58CB29A-D5F3-D979-059F-708C920B81DD}"/>
              </a:ext>
            </a:extLst>
          </p:cNvPr>
          <p:cNvSpPr>
            <a:spLocks noGrp="1"/>
          </p:cNvSpPr>
          <p:nvPr>
            <p:ph type="title" idx="4294967295"/>
          </p:nvPr>
        </p:nvSpPr>
        <p:spPr>
          <a:xfrm>
            <a:off x="673331" y="335734"/>
            <a:ext cx="7509732" cy="423714"/>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List of Machine Learning Models	</a:t>
            </a:r>
            <a:endParaRPr lang="en-ID" sz="2000" kern="0" dirty="0">
              <a:solidFill>
                <a:schemeClr val="tx1"/>
              </a:solidFill>
              <a:latin typeface="Arial" panose="020B0604020202020204" pitchFamily="34" charset="0"/>
              <a:cs typeface="Arial" panose="020B0604020202020204" pitchFamily="34" charset="0"/>
            </a:endParaRPr>
          </a:p>
        </p:txBody>
      </p:sp>
      <p:sp>
        <p:nvSpPr>
          <p:cNvPr id="28" name="Footer Placeholder 1">
            <a:extLst>
              <a:ext uri="{FF2B5EF4-FFF2-40B4-BE49-F238E27FC236}">
                <a16:creationId xmlns:a16="http://schemas.microsoft.com/office/drawing/2014/main" id="{444255ED-013D-3788-82CC-E415BDF2A6B8}"/>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dirty="0">
                <a:solidFill>
                  <a:prstClr val="black">
                    <a:tint val="75000"/>
                  </a:prstClr>
                </a:solidFill>
                <a:latin typeface="Calibri"/>
              </a:rPr>
              <a:t>For Internal Use Only - Confidential</a:t>
            </a:r>
          </a:p>
        </p:txBody>
      </p:sp>
      <p:pic>
        <p:nvPicPr>
          <p:cNvPr id="11" name="Picture 2">
            <a:extLst>
              <a:ext uri="{FF2B5EF4-FFF2-40B4-BE49-F238E27FC236}">
                <a16:creationId xmlns:a16="http://schemas.microsoft.com/office/drawing/2014/main" id="{DBC25680-8DB1-9617-B5AC-FC18DBC71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49" y="6142247"/>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mail Green Icon PNG Images, Vectors Free Download - Pngtree">
            <a:extLst>
              <a:ext uri="{FF2B5EF4-FFF2-40B4-BE49-F238E27FC236}">
                <a16:creationId xmlns:a16="http://schemas.microsoft.com/office/drawing/2014/main" id="{78351165-616D-876A-3B1D-C949CC192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264" y="5971906"/>
            <a:ext cx="667098" cy="6670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Green Mailbox Family, Box, Office, Green PNG Transparent Image and Clipart  for Free Download">
            <a:extLst>
              <a:ext uri="{FF2B5EF4-FFF2-40B4-BE49-F238E27FC236}">
                <a16:creationId xmlns:a16="http://schemas.microsoft.com/office/drawing/2014/main" id="{B035CB9B-06F3-8A85-8563-F99BC3800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4352" y="6060157"/>
            <a:ext cx="462763" cy="6059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Salesman Clipart Hd PNG, Salesman Icon Green Vector Isolated On White  Background, Picture, Human, Business PNG Image For Free Download">
            <a:extLst>
              <a:ext uri="{FF2B5EF4-FFF2-40B4-BE49-F238E27FC236}">
                <a16:creationId xmlns:a16="http://schemas.microsoft.com/office/drawing/2014/main" id="{7222CBC6-1412-12A7-91D0-F1E1F4E8E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2778" y="6022102"/>
            <a:ext cx="605983" cy="6059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ile App Color Green icon PNG and SVG Vector Free Download">
            <a:extLst>
              <a:ext uri="{FF2B5EF4-FFF2-40B4-BE49-F238E27FC236}">
                <a16:creationId xmlns:a16="http://schemas.microsoft.com/office/drawing/2014/main" id="{A09D8E36-C739-1928-2878-310A49575D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2604" y="6134375"/>
            <a:ext cx="418907" cy="41890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B4CB87B-5552-58F1-C453-3EC4E0F9E3D1}"/>
              </a:ext>
            </a:extLst>
          </p:cNvPr>
          <p:cNvSpPr txBox="1"/>
          <p:nvPr/>
        </p:nvSpPr>
        <p:spPr>
          <a:xfrm>
            <a:off x="1034797" y="6118039"/>
            <a:ext cx="1135019" cy="400110"/>
          </a:xfrm>
          <a:prstGeom prst="rect">
            <a:avLst/>
          </a:prstGeom>
          <a:noFill/>
        </p:spPr>
        <p:txBody>
          <a:bodyPr wrap="square" rtlCol="0">
            <a:spAutoFit/>
          </a:bodyPr>
          <a:lstStyle/>
          <a:p>
            <a:r>
              <a:rPr lang="en-US" sz="2000" dirty="0"/>
              <a:t>: Phone</a:t>
            </a:r>
            <a:endParaRPr lang="en-US" dirty="0"/>
          </a:p>
        </p:txBody>
      </p:sp>
      <p:sp>
        <p:nvSpPr>
          <p:cNvPr id="17" name="TextBox 16">
            <a:extLst>
              <a:ext uri="{FF2B5EF4-FFF2-40B4-BE49-F238E27FC236}">
                <a16:creationId xmlns:a16="http://schemas.microsoft.com/office/drawing/2014/main" id="{1433051E-9B9C-BF96-563F-7F44D6B84B79}"/>
              </a:ext>
            </a:extLst>
          </p:cNvPr>
          <p:cNvSpPr txBox="1"/>
          <p:nvPr/>
        </p:nvSpPr>
        <p:spPr>
          <a:xfrm>
            <a:off x="2999446" y="6094028"/>
            <a:ext cx="1135019" cy="400110"/>
          </a:xfrm>
          <a:prstGeom prst="rect">
            <a:avLst/>
          </a:prstGeom>
          <a:noFill/>
        </p:spPr>
        <p:txBody>
          <a:bodyPr wrap="square" rtlCol="0">
            <a:spAutoFit/>
          </a:bodyPr>
          <a:lstStyle/>
          <a:p>
            <a:r>
              <a:rPr lang="en-US" sz="2000" dirty="0"/>
              <a:t>: E-mail</a:t>
            </a:r>
            <a:endParaRPr lang="en-US" dirty="0"/>
          </a:p>
        </p:txBody>
      </p:sp>
      <p:sp>
        <p:nvSpPr>
          <p:cNvPr id="19" name="TextBox 18">
            <a:extLst>
              <a:ext uri="{FF2B5EF4-FFF2-40B4-BE49-F238E27FC236}">
                <a16:creationId xmlns:a16="http://schemas.microsoft.com/office/drawing/2014/main" id="{3C1E8718-BA45-64BF-2705-C7075ACC6CCB}"/>
              </a:ext>
            </a:extLst>
          </p:cNvPr>
          <p:cNvSpPr txBox="1"/>
          <p:nvPr/>
        </p:nvSpPr>
        <p:spPr>
          <a:xfrm>
            <a:off x="4627877" y="6036943"/>
            <a:ext cx="1687208" cy="707886"/>
          </a:xfrm>
          <a:prstGeom prst="rect">
            <a:avLst/>
          </a:prstGeom>
          <a:noFill/>
        </p:spPr>
        <p:txBody>
          <a:bodyPr wrap="square" rtlCol="0">
            <a:spAutoFit/>
          </a:bodyPr>
          <a:lstStyle/>
          <a:p>
            <a:r>
              <a:rPr lang="en-US" sz="2000" dirty="0"/>
              <a:t>:Relationship</a:t>
            </a:r>
          </a:p>
          <a:p>
            <a:r>
              <a:rPr lang="en-US" sz="2000" dirty="0"/>
              <a:t>Manager</a:t>
            </a:r>
            <a:endParaRPr lang="en-US" dirty="0"/>
          </a:p>
        </p:txBody>
      </p:sp>
      <p:sp>
        <p:nvSpPr>
          <p:cNvPr id="20" name="TextBox 19">
            <a:extLst>
              <a:ext uri="{FF2B5EF4-FFF2-40B4-BE49-F238E27FC236}">
                <a16:creationId xmlns:a16="http://schemas.microsoft.com/office/drawing/2014/main" id="{F4241AAD-B71A-F7DA-3E4D-7A48E19C22AA}"/>
              </a:ext>
            </a:extLst>
          </p:cNvPr>
          <p:cNvSpPr txBox="1"/>
          <p:nvPr/>
        </p:nvSpPr>
        <p:spPr>
          <a:xfrm>
            <a:off x="6744581" y="6094028"/>
            <a:ext cx="1135019" cy="400110"/>
          </a:xfrm>
          <a:prstGeom prst="rect">
            <a:avLst/>
          </a:prstGeom>
          <a:noFill/>
        </p:spPr>
        <p:txBody>
          <a:bodyPr wrap="square" rtlCol="0">
            <a:spAutoFit/>
          </a:bodyPr>
          <a:lstStyle/>
          <a:p>
            <a:r>
              <a:rPr lang="en-US" sz="2000" dirty="0"/>
              <a:t>: Mail</a:t>
            </a:r>
            <a:endParaRPr lang="en-US" dirty="0"/>
          </a:p>
        </p:txBody>
      </p:sp>
      <p:sp>
        <p:nvSpPr>
          <p:cNvPr id="21" name="TextBox 20">
            <a:extLst>
              <a:ext uri="{FF2B5EF4-FFF2-40B4-BE49-F238E27FC236}">
                <a16:creationId xmlns:a16="http://schemas.microsoft.com/office/drawing/2014/main" id="{095681D4-3809-CBD0-EDE3-93A8517542C0}"/>
              </a:ext>
            </a:extLst>
          </p:cNvPr>
          <p:cNvSpPr txBox="1"/>
          <p:nvPr/>
        </p:nvSpPr>
        <p:spPr>
          <a:xfrm>
            <a:off x="8408147" y="6120582"/>
            <a:ext cx="1135019" cy="400110"/>
          </a:xfrm>
          <a:prstGeom prst="rect">
            <a:avLst/>
          </a:prstGeom>
          <a:noFill/>
        </p:spPr>
        <p:txBody>
          <a:bodyPr wrap="square" rtlCol="0">
            <a:spAutoFit/>
          </a:bodyPr>
          <a:lstStyle/>
          <a:p>
            <a:r>
              <a:rPr lang="en-US" sz="2000" dirty="0"/>
              <a:t>: Apps</a:t>
            </a:r>
            <a:endParaRPr lang="en-US" dirty="0"/>
          </a:p>
        </p:txBody>
      </p:sp>
      <p:graphicFrame>
        <p:nvGraphicFramePr>
          <p:cNvPr id="2" name="Object 1">
            <a:extLst>
              <a:ext uri="{FF2B5EF4-FFF2-40B4-BE49-F238E27FC236}">
                <a16:creationId xmlns:a16="http://schemas.microsoft.com/office/drawing/2014/main" id="{61A8F334-1210-56C6-FC63-D04B2AC1F8FC}"/>
              </a:ext>
            </a:extLst>
          </p:cNvPr>
          <p:cNvGraphicFramePr>
            <a:graphicFrameLocks noChangeAspect="1"/>
          </p:cNvGraphicFramePr>
          <p:nvPr>
            <p:extLst>
              <p:ext uri="{D42A27DB-BD31-4B8C-83A1-F6EECF244321}">
                <p14:modId xmlns:p14="http://schemas.microsoft.com/office/powerpoint/2010/main" val="2166051562"/>
              </p:ext>
            </p:extLst>
          </p:nvPr>
        </p:nvGraphicFramePr>
        <p:xfrm>
          <a:off x="756966" y="1377328"/>
          <a:ext cx="7583809" cy="4747983"/>
        </p:xfrm>
        <a:graphic>
          <a:graphicData uri="http://schemas.openxmlformats.org/presentationml/2006/ole">
            <mc:AlternateContent xmlns:mc="http://schemas.openxmlformats.org/markup-compatibility/2006">
              <mc:Choice xmlns:v="urn:schemas-microsoft-com:vml" Requires="v">
                <p:oleObj name="Worksheet" r:id="rId7" imgW="5943699" imgH="3721056" progId="Excel.Sheet.12">
                  <p:embed/>
                </p:oleObj>
              </mc:Choice>
              <mc:Fallback>
                <p:oleObj name="Worksheet" r:id="rId7" imgW="5943699" imgH="3721056" progId="Excel.Sheet.12">
                  <p:embed/>
                  <p:pic>
                    <p:nvPicPr>
                      <p:cNvPr id="0" name=""/>
                      <p:cNvPicPr/>
                      <p:nvPr/>
                    </p:nvPicPr>
                    <p:blipFill>
                      <a:blip r:embed="rId8"/>
                      <a:stretch>
                        <a:fillRect/>
                      </a:stretch>
                    </p:blipFill>
                    <p:spPr>
                      <a:xfrm>
                        <a:off x="756966" y="1377328"/>
                        <a:ext cx="7583809" cy="4747983"/>
                      </a:xfrm>
                      <a:prstGeom prst="rect">
                        <a:avLst/>
                      </a:prstGeom>
                    </p:spPr>
                  </p:pic>
                </p:oleObj>
              </mc:Fallback>
            </mc:AlternateContent>
          </a:graphicData>
        </a:graphic>
      </p:graphicFrame>
      <p:pic>
        <p:nvPicPr>
          <p:cNvPr id="4" name="Picture 2">
            <a:extLst>
              <a:ext uri="{FF2B5EF4-FFF2-40B4-BE49-F238E27FC236}">
                <a16:creationId xmlns:a16="http://schemas.microsoft.com/office/drawing/2014/main" id="{790EEBCE-C1CB-BC09-5E2D-E2DEEE53C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762" y="1852841"/>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28134D52-46DD-9398-9281-ED3B2748F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263" y="2493959"/>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46CF7AFB-36CD-96E8-8792-68043B92A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8676" y="3158383"/>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alesman Clipart Hd PNG, Salesman Icon Green Vector Isolated On White  Background, Picture, Human, Business PNG Image For Free Download">
            <a:extLst>
              <a:ext uri="{FF2B5EF4-FFF2-40B4-BE49-F238E27FC236}">
                <a16:creationId xmlns:a16="http://schemas.microsoft.com/office/drawing/2014/main" id="{91C74614-EDC3-9808-0B29-EA57A7315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0343" y="3087320"/>
            <a:ext cx="605983" cy="6059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6B0F5C15-4246-FC7B-885C-4A2C00A88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147" y="3935978"/>
            <a:ext cx="453741" cy="45374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Salesman Clipart Hd PNG, Salesman Icon Green Vector Isolated On White  Background, Picture, Human, Business PNG Image For Free Download">
            <a:extLst>
              <a:ext uri="{FF2B5EF4-FFF2-40B4-BE49-F238E27FC236}">
                <a16:creationId xmlns:a16="http://schemas.microsoft.com/office/drawing/2014/main" id="{80FF739E-023E-687A-8DE3-8A9988CC4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9218" y="3832923"/>
            <a:ext cx="605983" cy="6059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ile App Color Green icon PNG and SVG Vector Free Download">
            <a:extLst>
              <a:ext uri="{FF2B5EF4-FFF2-40B4-BE49-F238E27FC236}">
                <a16:creationId xmlns:a16="http://schemas.microsoft.com/office/drawing/2014/main" id="{1D11DF9E-7D5B-D350-AEA4-349C8C3B91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5133" y="4591276"/>
            <a:ext cx="418907" cy="4189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30C29F59-7D93-B521-B8D8-96CEF4062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899" y="5615716"/>
            <a:ext cx="453741" cy="45374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7310B36-71EB-49D1-B2B8-971BE241985E}"/>
              </a:ext>
            </a:extLst>
          </p:cNvPr>
          <p:cNvSpPr txBox="1"/>
          <p:nvPr/>
        </p:nvSpPr>
        <p:spPr>
          <a:xfrm>
            <a:off x="692581" y="876192"/>
            <a:ext cx="8612235" cy="523220"/>
          </a:xfrm>
          <a:prstGeom prst="rect">
            <a:avLst/>
          </a:prstGeom>
          <a:noFill/>
        </p:spPr>
        <p:txBody>
          <a:bodyPr wrap="square" rtlCol="0">
            <a:spAutoFit/>
          </a:bodyPr>
          <a:lstStyle/>
          <a:p>
            <a:r>
              <a:rPr lang="en-US" sz="1400" dirty="0"/>
              <a:t>We build various machine learning models to standardize approval process,&amp; limit determination, improve efficiency in promotional activities,  and forecast card demand to improve budgeting efficiency</a:t>
            </a:r>
            <a:endParaRPr lang="en-US" sz="1300" dirty="0"/>
          </a:p>
        </p:txBody>
      </p:sp>
      <p:pic>
        <p:nvPicPr>
          <p:cNvPr id="32" name="Picture 2" descr="File App Color Green icon PNG and SVG Vector Free Download">
            <a:extLst>
              <a:ext uri="{FF2B5EF4-FFF2-40B4-BE49-F238E27FC236}">
                <a16:creationId xmlns:a16="http://schemas.microsoft.com/office/drawing/2014/main" id="{2AF4D68B-E07B-4AE6-AE38-5DE136F450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4314" y="5081886"/>
            <a:ext cx="418907" cy="418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8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A319-C15C-D4C0-A002-35120F30FC1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3BE42D8-CD6C-D3A2-81B7-24FF396EB9DD}"/>
              </a:ext>
            </a:extLst>
          </p:cNvPr>
          <p:cNvSpPr>
            <a:spLocks noGrp="1"/>
          </p:cNvSpPr>
          <p:nvPr>
            <p:ph type="title" idx="4294967295"/>
          </p:nvPr>
        </p:nvSpPr>
        <p:spPr>
          <a:xfrm>
            <a:off x="673331" y="373912"/>
            <a:ext cx="6239533" cy="385536"/>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Use Case : Chatbot Inten</a:t>
            </a:r>
            <a:r>
              <a:rPr lang="en-US" sz="2000" dirty="0">
                <a:solidFill>
                  <a:schemeClr val="tx1"/>
                </a:solidFill>
                <a:latin typeface="Arial" panose="020B0604020202020204" pitchFamily="34" charset="0"/>
                <a:cs typeface="Arial" panose="020B0604020202020204" pitchFamily="34" charset="0"/>
              </a:rPr>
              <a:t>t Prediction Phase 1</a:t>
            </a:r>
            <a:endParaRPr lang="en-ID" sz="2000" b="1"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31DDA29-8D71-A80C-8237-FCA547BF161D}"/>
              </a:ext>
            </a:extLst>
          </p:cNvPr>
          <p:cNvSpPr txBox="1"/>
          <p:nvPr/>
        </p:nvSpPr>
        <p:spPr>
          <a:xfrm>
            <a:off x="148499" y="1752071"/>
            <a:ext cx="458934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rPr>
              <a:t>Business want to reduce staff load when manually checking chatbot intent. They need reference to check the intent with confidence level &gt;= 85, non-button and intent not null. </a:t>
            </a:r>
            <a:r>
              <a:rPr kumimoji="0" lang="en-US" sz="1200" b="0" i="0" u="none" strike="noStrike" kern="1200" cap="none" spc="0" normalizeH="0" baseline="0" noProof="0" dirty="0">
                <a:ln>
                  <a:noFill/>
                </a:ln>
                <a:solidFill>
                  <a:prstClr val="black"/>
                </a:solidFill>
                <a:effectLst/>
                <a:uLnTx/>
                <a:uFillTx/>
                <a:latin typeface="Calibri"/>
                <a:ea typeface="+mn-ea"/>
                <a:cs typeface="+mn-cs"/>
              </a:rPr>
              <a:t>If our model agree with chatbot, no further checking needed. </a:t>
            </a:r>
            <a:endPar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endParaRPr>
          </a:p>
        </p:txBody>
      </p:sp>
      <p:sp>
        <p:nvSpPr>
          <p:cNvPr id="11" name="TextBox 10">
            <a:extLst>
              <a:ext uri="{FF2B5EF4-FFF2-40B4-BE49-F238E27FC236}">
                <a16:creationId xmlns:a16="http://schemas.microsoft.com/office/drawing/2014/main" id="{A88B6057-D27E-8192-FF44-B67472D6FFE2}"/>
              </a:ext>
            </a:extLst>
          </p:cNvPr>
          <p:cNvSpPr txBox="1"/>
          <p:nvPr/>
        </p:nvSpPr>
        <p:spPr>
          <a:xfrm>
            <a:off x="145695" y="1506509"/>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13" name="TextBox 12">
            <a:extLst>
              <a:ext uri="{FF2B5EF4-FFF2-40B4-BE49-F238E27FC236}">
                <a16:creationId xmlns:a16="http://schemas.microsoft.com/office/drawing/2014/main" id="{86E84EC7-DF32-7C5A-0790-79050FE26F70}"/>
              </a:ext>
            </a:extLst>
          </p:cNvPr>
          <p:cNvSpPr txBox="1"/>
          <p:nvPr/>
        </p:nvSpPr>
        <p:spPr>
          <a:xfrm>
            <a:off x="4938121" y="1969657"/>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14" name="TextBox 13">
            <a:extLst>
              <a:ext uri="{FF2B5EF4-FFF2-40B4-BE49-F238E27FC236}">
                <a16:creationId xmlns:a16="http://schemas.microsoft.com/office/drawing/2014/main" id="{F5F47576-B33F-9C79-A269-EA4282C7E783}"/>
              </a:ext>
            </a:extLst>
          </p:cNvPr>
          <p:cNvSpPr txBox="1"/>
          <p:nvPr/>
        </p:nvSpPr>
        <p:spPr>
          <a:xfrm>
            <a:off x="4963439" y="2210752"/>
            <a:ext cx="4528271" cy="830997"/>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The model could reduce the load up to 67% (considering the sample check needed). Reflected on Daily Manhour reduced from 94 minutes into 31 minutes.</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292929"/>
              </a:solidFill>
              <a:effectLst/>
              <a:uLnTx/>
              <a:uFillTx/>
              <a:latin typeface="Arial"/>
              <a:ea typeface="+mn-ea"/>
              <a:cs typeface="+mn-cs"/>
            </a:endParaRPr>
          </a:p>
        </p:txBody>
      </p:sp>
      <p:sp>
        <p:nvSpPr>
          <p:cNvPr id="18" name="TextBox 17">
            <a:extLst>
              <a:ext uri="{FF2B5EF4-FFF2-40B4-BE49-F238E27FC236}">
                <a16:creationId xmlns:a16="http://schemas.microsoft.com/office/drawing/2014/main" id="{096D2232-F72E-B3B8-B1F3-3B0D6A264FAC}"/>
              </a:ext>
            </a:extLst>
          </p:cNvPr>
          <p:cNvSpPr txBox="1"/>
          <p:nvPr/>
        </p:nvSpPr>
        <p:spPr>
          <a:xfrm>
            <a:off x="148499" y="896635"/>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LOB</a:t>
            </a:r>
            <a:endParaRPr kumimoji="0" lang="en-US" sz="1300" b="1" i="0" u="none" strike="noStrike" kern="1200" cap="none" spc="0" normalizeH="0" baseline="0" noProof="0" dirty="0">
              <a:ln>
                <a:noFill/>
              </a:ln>
              <a:solidFill>
                <a:srgbClr val="292929"/>
              </a:solidFill>
              <a:effectLst/>
              <a:uLnTx/>
              <a:uFillTx/>
              <a:latin typeface="Arial"/>
              <a:ea typeface="+mn-ea"/>
              <a:cs typeface="+mn-cs"/>
            </a:endParaRPr>
          </a:p>
        </p:txBody>
      </p:sp>
      <p:sp>
        <p:nvSpPr>
          <p:cNvPr id="19" name="TextBox 18">
            <a:extLst>
              <a:ext uri="{FF2B5EF4-FFF2-40B4-BE49-F238E27FC236}">
                <a16:creationId xmlns:a16="http://schemas.microsoft.com/office/drawing/2014/main" id="{D731ED7B-5A0E-D91E-DC98-64B469956E7B}"/>
              </a:ext>
            </a:extLst>
          </p:cNvPr>
          <p:cNvSpPr txBox="1"/>
          <p:nvPr/>
        </p:nvSpPr>
        <p:spPr>
          <a:xfrm>
            <a:off x="211266" y="1135594"/>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Customer Experience Center</a:t>
            </a:r>
          </a:p>
        </p:txBody>
      </p:sp>
      <p:sp>
        <p:nvSpPr>
          <p:cNvPr id="22" name="TextBox 21">
            <a:extLst>
              <a:ext uri="{FF2B5EF4-FFF2-40B4-BE49-F238E27FC236}">
                <a16:creationId xmlns:a16="http://schemas.microsoft.com/office/drawing/2014/main" id="{0CD08CEF-4E42-5340-1E15-39524EFE43CB}"/>
              </a:ext>
            </a:extLst>
          </p:cNvPr>
          <p:cNvSpPr txBox="1"/>
          <p:nvPr/>
        </p:nvSpPr>
        <p:spPr>
          <a:xfrm>
            <a:off x="131328" y="2607804"/>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23" name="TextBox 22">
            <a:extLst>
              <a:ext uri="{FF2B5EF4-FFF2-40B4-BE49-F238E27FC236}">
                <a16:creationId xmlns:a16="http://schemas.microsoft.com/office/drawing/2014/main" id="{28EA4FC9-C972-B451-2850-309DCA715EA3}"/>
              </a:ext>
            </a:extLst>
          </p:cNvPr>
          <p:cNvSpPr txBox="1"/>
          <p:nvPr/>
        </p:nvSpPr>
        <p:spPr>
          <a:xfrm>
            <a:off x="153589" y="2865415"/>
            <a:ext cx="458934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rPr>
              <a:t>Model to predict  intent based on customer questions.</a:t>
            </a:r>
          </a:p>
        </p:txBody>
      </p:sp>
      <p:sp>
        <p:nvSpPr>
          <p:cNvPr id="24" name="TextBox 23">
            <a:extLst>
              <a:ext uri="{FF2B5EF4-FFF2-40B4-BE49-F238E27FC236}">
                <a16:creationId xmlns:a16="http://schemas.microsoft.com/office/drawing/2014/main" id="{162290FE-0F4A-75BF-67CB-F6258D24B178}"/>
              </a:ext>
            </a:extLst>
          </p:cNvPr>
          <p:cNvSpPr txBox="1"/>
          <p:nvPr/>
        </p:nvSpPr>
        <p:spPr>
          <a:xfrm>
            <a:off x="4953000" y="928950"/>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5" name="TextBox 24">
            <a:extLst>
              <a:ext uri="{FF2B5EF4-FFF2-40B4-BE49-F238E27FC236}">
                <a16:creationId xmlns:a16="http://schemas.microsoft.com/office/drawing/2014/main" id="{9DCA82E1-D9D4-65A5-DEBC-205DDC6CE500}"/>
              </a:ext>
            </a:extLst>
          </p:cNvPr>
          <p:cNvSpPr txBox="1"/>
          <p:nvPr/>
        </p:nvSpPr>
        <p:spPr>
          <a:xfrm>
            <a:off x="4930193" y="1150537"/>
            <a:ext cx="4528271" cy="646331"/>
          </a:xfrm>
          <a:prstGeom prst="rect">
            <a:avLst/>
          </a:prstGeom>
          <a:noFill/>
        </p:spPr>
        <p:txBody>
          <a:bodyPr wrap="square" rtlCol="0">
            <a:spAutoFit/>
          </a:bodyPr>
          <a:lstStyle/>
          <a:p>
            <a:pPr marL="0" marR="0" lvl="0" indent="0" algn="just" defTabSz="74295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Model used as checking reference to confirm that the intent generated by chatbot already correct or not. The case when model agree with chatbot reduce the staff load.</a:t>
            </a:r>
          </a:p>
        </p:txBody>
      </p:sp>
      <p:sp>
        <p:nvSpPr>
          <p:cNvPr id="28" name="Footer Placeholder 1">
            <a:extLst>
              <a:ext uri="{FF2B5EF4-FFF2-40B4-BE49-F238E27FC236}">
                <a16:creationId xmlns:a16="http://schemas.microsoft.com/office/drawing/2014/main" id="{F2C51881-52E9-851D-08DB-38E8F2866EC7}"/>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tint val="75000"/>
                  </a:prstClr>
                </a:solidFill>
                <a:effectLst/>
                <a:uLnTx/>
                <a:uFillTx/>
                <a:latin typeface="Calibri"/>
                <a:ea typeface="+mn-ea"/>
                <a:cs typeface="+mn-cs"/>
              </a:rPr>
              <a:t>For Internal Use Only - Confidential</a:t>
            </a:r>
          </a:p>
        </p:txBody>
      </p:sp>
      <p:sp>
        <p:nvSpPr>
          <p:cNvPr id="5" name="TextBox 4">
            <a:extLst>
              <a:ext uri="{FF2B5EF4-FFF2-40B4-BE49-F238E27FC236}">
                <a16:creationId xmlns:a16="http://schemas.microsoft.com/office/drawing/2014/main" id="{5DC32B64-CBF0-2CEB-7C1F-8F341E052871}"/>
              </a:ext>
            </a:extLst>
          </p:cNvPr>
          <p:cNvSpPr txBox="1"/>
          <p:nvPr/>
        </p:nvSpPr>
        <p:spPr>
          <a:xfrm>
            <a:off x="337193" y="5909218"/>
            <a:ext cx="2781531" cy="229935"/>
          </a:xfrm>
          <a:prstGeom prst="rect">
            <a:avLst/>
          </a:prstGeom>
          <a:noFill/>
        </p:spPr>
        <p:txBody>
          <a:bodyPr wrap="none" rtlCol="0" anchor="ctr">
            <a:spAutoFit/>
          </a:bodyPr>
          <a:lstStyle/>
          <a:p>
            <a:pPr defTabSz="742950">
              <a:defRPr/>
            </a:pPr>
            <a:r>
              <a:rPr lang="en-US" sz="894" dirty="0">
                <a:solidFill>
                  <a:prstClr val="black"/>
                </a:solidFill>
                <a:latin typeface="Arial" pitchFamily="34" charset="0"/>
                <a:cs typeface="Arial" pitchFamily="34" charset="0"/>
              </a:rPr>
              <a:t>Assuming staffs could check 20 intents per minute.</a:t>
            </a:r>
            <a:endParaRPr lang="en-ID" sz="894" dirty="0">
              <a:solidFill>
                <a:prstClr val="black"/>
              </a:solidFill>
              <a:latin typeface="Arial" pitchFamily="34" charset="0"/>
              <a:cs typeface="Arial" pitchFamily="34" charset="0"/>
            </a:endParaRPr>
          </a:p>
        </p:txBody>
      </p:sp>
      <p:graphicFrame>
        <p:nvGraphicFramePr>
          <p:cNvPr id="7" name="Chart 6">
            <a:extLst>
              <a:ext uri="{FF2B5EF4-FFF2-40B4-BE49-F238E27FC236}">
                <a16:creationId xmlns:a16="http://schemas.microsoft.com/office/drawing/2014/main" id="{36D04F42-229F-C743-7F45-8280273D384A}"/>
              </a:ext>
            </a:extLst>
          </p:cNvPr>
          <p:cNvGraphicFramePr>
            <a:graphicFrameLocks/>
          </p:cNvGraphicFramePr>
          <p:nvPr>
            <p:extLst>
              <p:ext uri="{D42A27DB-BD31-4B8C-83A1-F6EECF244321}">
                <p14:modId xmlns:p14="http://schemas.microsoft.com/office/powerpoint/2010/main" val="507040592"/>
              </p:ext>
            </p:extLst>
          </p:nvPr>
        </p:nvGraphicFramePr>
        <p:xfrm>
          <a:off x="5558219" y="3268211"/>
          <a:ext cx="3714750" cy="222885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AA39A00-B382-8751-08BA-B760B290EA39}"/>
              </a:ext>
            </a:extLst>
          </p:cNvPr>
          <p:cNvSpPr txBox="1"/>
          <p:nvPr/>
        </p:nvSpPr>
        <p:spPr>
          <a:xfrm>
            <a:off x="5442919" y="5516802"/>
            <a:ext cx="4463081" cy="542456"/>
          </a:xfrm>
          <a:prstGeom prst="rect">
            <a:avLst/>
          </a:prstGeom>
          <a:noFill/>
        </p:spPr>
        <p:txBody>
          <a:bodyPr wrap="none" rtlCol="0" anchor="ctr">
            <a:spAutoFit/>
          </a:bodyPr>
          <a:lstStyle/>
          <a:p>
            <a:pPr defTabSz="742950">
              <a:defRPr/>
            </a:pPr>
            <a:r>
              <a:rPr lang="en-US" sz="975" dirty="0">
                <a:solidFill>
                  <a:prstClr val="black"/>
                </a:solidFill>
                <a:latin typeface="Arial" pitchFamily="34" charset="0"/>
                <a:cs typeface="Arial" pitchFamily="34" charset="0"/>
              </a:rPr>
              <a:t>Average intent count are 1,819 intents per day.</a:t>
            </a:r>
            <a:br>
              <a:rPr lang="en-US" sz="975" dirty="0">
                <a:solidFill>
                  <a:prstClr val="black"/>
                </a:solidFill>
                <a:latin typeface="Arial" pitchFamily="34" charset="0"/>
                <a:cs typeface="Arial" pitchFamily="34" charset="0"/>
              </a:rPr>
            </a:br>
            <a:r>
              <a:rPr lang="en-US" sz="975" dirty="0">
                <a:solidFill>
                  <a:prstClr val="black"/>
                </a:solidFill>
                <a:latin typeface="Arial" pitchFamily="34" charset="0"/>
                <a:cs typeface="Arial" pitchFamily="34" charset="0"/>
              </a:rPr>
              <a:t>Helpfulness Ration reference are 77,75%, while the model is 80,91%</a:t>
            </a:r>
          </a:p>
          <a:p>
            <a:pPr defTabSz="742950">
              <a:defRPr/>
            </a:pPr>
            <a:r>
              <a:rPr lang="en-US" sz="975" dirty="0">
                <a:solidFill>
                  <a:prstClr val="black"/>
                </a:solidFill>
                <a:latin typeface="Arial" pitchFamily="34" charset="0"/>
                <a:cs typeface="Arial" pitchFamily="34" charset="0"/>
              </a:rPr>
              <a:t>The model is </a:t>
            </a:r>
            <a:r>
              <a:rPr lang="en-US" sz="975" b="1" dirty="0">
                <a:solidFill>
                  <a:prstClr val="black"/>
                </a:solidFill>
                <a:latin typeface="Arial" pitchFamily="34" charset="0"/>
                <a:cs typeface="Arial" pitchFamily="34" charset="0"/>
              </a:rPr>
              <a:t>performing better than expected </a:t>
            </a:r>
            <a:r>
              <a:rPr lang="en-US" sz="975" dirty="0">
                <a:solidFill>
                  <a:prstClr val="black"/>
                </a:solidFill>
                <a:latin typeface="Arial" pitchFamily="34" charset="0"/>
                <a:cs typeface="Arial" pitchFamily="34" charset="0"/>
              </a:rPr>
              <a:t>at decreasing checking load.</a:t>
            </a:r>
            <a:endParaRPr lang="en-ID" sz="975" dirty="0">
              <a:solidFill>
                <a:prstClr val="black"/>
              </a:solidFill>
              <a:latin typeface="Arial" pitchFamily="34" charset="0"/>
              <a:cs typeface="Arial" pitchFamily="34" charset="0"/>
            </a:endParaRPr>
          </a:p>
        </p:txBody>
      </p:sp>
      <p:sp>
        <p:nvSpPr>
          <p:cNvPr id="12" name="Arrow: Down 11">
            <a:extLst>
              <a:ext uri="{FF2B5EF4-FFF2-40B4-BE49-F238E27FC236}">
                <a16:creationId xmlns:a16="http://schemas.microsoft.com/office/drawing/2014/main" id="{E47F43C3-E396-D305-8DC5-755D4F4A8755}"/>
              </a:ext>
            </a:extLst>
          </p:cNvPr>
          <p:cNvSpPr/>
          <p:nvPr/>
        </p:nvSpPr>
        <p:spPr>
          <a:xfrm rot="10800000" flipV="1">
            <a:off x="3745406" y="3935518"/>
            <a:ext cx="250326" cy="735002"/>
          </a:xfrm>
          <a:prstGeom prst="downArrow">
            <a:avLst/>
          </a:prstGeom>
          <a:solidFill>
            <a:schemeClr val="accent1">
              <a:lumMod val="60000"/>
              <a:lumOff val="40000"/>
            </a:schemeClr>
          </a:solidFill>
        </p:spPr>
        <p:txBody>
          <a:bodyPr rtlCol="0" anchor="ctr">
            <a:noAutofit/>
          </a:bodyPr>
          <a:lstStyle/>
          <a:p>
            <a:pPr algn="ctr" defTabSz="742950">
              <a:defRPr/>
            </a:pPr>
            <a:endParaRPr lang="en-ID" sz="1463" dirty="0">
              <a:solidFill>
                <a:prstClr val="black"/>
              </a:solidFill>
              <a:latin typeface="Calibri" panose="020F0502020204030204"/>
            </a:endParaRPr>
          </a:p>
        </p:txBody>
      </p:sp>
      <p:sp>
        <p:nvSpPr>
          <p:cNvPr id="16" name="TextBox 15">
            <a:extLst>
              <a:ext uri="{FF2B5EF4-FFF2-40B4-BE49-F238E27FC236}">
                <a16:creationId xmlns:a16="http://schemas.microsoft.com/office/drawing/2014/main" id="{8B850129-6ED6-539D-741F-135C2E9C2ED3}"/>
              </a:ext>
            </a:extLst>
          </p:cNvPr>
          <p:cNvSpPr txBox="1"/>
          <p:nvPr/>
        </p:nvSpPr>
        <p:spPr>
          <a:xfrm>
            <a:off x="3207843" y="4073084"/>
            <a:ext cx="1745157" cy="229935"/>
          </a:xfrm>
          <a:prstGeom prst="rect">
            <a:avLst/>
          </a:prstGeom>
          <a:noFill/>
        </p:spPr>
        <p:txBody>
          <a:bodyPr wrap="square" rtlCol="0" anchor="ctr">
            <a:spAutoFit/>
          </a:bodyPr>
          <a:lstStyle/>
          <a:p>
            <a:pPr algn="r" defTabSz="742950">
              <a:defRPr/>
            </a:pPr>
            <a:r>
              <a:rPr lang="en-US" sz="894" b="1" dirty="0">
                <a:solidFill>
                  <a:prstClr val="black"/>
                </a:solidFill>
                <a:latin typeface="Arial" pitchFamily="34" charset="0"/>
                <a:cs typeface="Arial" pitchFamily="34" charset="0"/>
              </a:rPr>
              <a:t>Manhour decreased by 67%</a:t>
            </a:r>
            <a:endParaRPr lang="en-ID" sz="894" b="1" dirty="0">
              <a:solidFill>
                <a:prstClr val="black"/>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4E0AAEEB-CBC5-BED9-61FC-C6592C20A350}"/>
              </a:ext>
            </a:extLst>
          </p:cNvPr>
          <p:cNvSpPr txBox="1"/>
          <p:nvPr/>
        </p:nvSpPr>
        <p:spPr>
          <a:xfrm>
            <a:off x="8196656" y="4459943"/>
            <a:ext cx="1370888" cy="642740"/>
          </a:xfrm>
          <a:prstGeom prst="rect">
            <a:avLst/>
          </a:prstGeom>
          <a:noFill/>
          <a:ln>
            <a:solidFill>
              <a:schemeClr val="tx1"/>
            </a:solidFill>
            <a:prstDash val="dashDot"/>
          </a:ln>
        </p:spPr>
        <p:txBody>
          <a:bodyPr wrap="none" rtlCol="0" anchor="ctr">
            <a:spAutoFit/>
          </a:bodyPr>
          <a:lstStyle/>
          <a:p>
            <a:pPr defTabSz="742950">
              <a:defRPr/>
            </a:pPr>
            <a:r>
              <a:rPr lang="en-US" sz="894" dirty="0">
                <a:solidFill>
                  <a:prstClr val="black"/>
                </a:solidFill>
                <a:latin typeface="Arial" pitchFamily="34" charset="0"/>
                <a:cs typeface="Arial" pitchFamily="34" charset="0"/>
              </a:rPr>
              <a:t>Sampled on 19% Data.</a:t>
            </a:r>
            <a:br>
              <a:rPr lang="en-US" sz="894" dirty="0">
                <a:solidFill>
                  <a:prstClr val="black"/>
                </a:solidFill>
                <a:latin typeface="Arial" pitchFamily="34" charset="0"/>
                <a:cs typeface="Arial" pitchFamily="34" charset="0"/>
              </a:rPr>
            </a:br>
            <a:br>
              <a:rPr lang="en-US" sz="894" dirty="0">
                <a:solidFill>
                  <a:prstClr val="black"/>
                </a:solidFill>
                <a:latin typeface="Arial" pitchFamily="34" charset="0"/>
                <a:cs typeface="Arial" pitchFamily="34" charset="0"/>
              </a:rPr>
            </a:br>
            <a:r>
              <a:rPr lang="en-US" sz="894" b="1" dirty="0">
                <a:solidFill>
                  <a:prstClr val="black"/>
                </a:solidFill>
                <a:latin typeface="Arial" pitchFamily="34" charset="0"/>
                <a:cs typeface="Arial" pitchFamily="34" charset="0"/>
              </a:rPr>
              <a:t>Accuracy</a:t>
            </a:r>
            <a:r>
              <a:rPr lang="en-US" sz="894" dirty="0">
                <a:solidFill>
                  <a:prstClr val="black"/>
                </a:solidFill>
                <a:latin typeface="Arial" pitchFamily="34" charset="0"/>
                <a:cs typeface="Arial" pitchFamily="34" charset="0"/>
              </a:rPr>
              <a:t> : 99,88%</a:t>
            </a:r>
          </a:p>
          <a:p>
            <a:pPr defTabSz="742950">
              <a:defRPr/>
            </a:pPr>
            <a:r>
              <a:rPr lang="en-US" sz="894" b="1" dirty="0">
                <a:solidFill>
                  <a:prstClr val="black"/>
                </a:solidFill>
                <a:latin typeface="Arial" pitchFamily="34" charset="0"/>
                <a:cs typeface="Arial" pitchFamily="34" charset="0"/>
              </a:rPr>
              <a:t>Reference</a:t>
            </a:r>
            <a:r>
              <a:rPr lang="en-US" sz="894" dirty="0">
                <a:solidFill>
                  <a:prstClr val="black"/>
                </a:solidFill>
                <a:latin typeface="Arial" pitchFamily="34" charset="0"/>
                <a:cs typeface="Arial" pitchFamily="34" charset="0"/>
              </a:rPr>
              <a:t> : 99,95%</a:t>
            </a:r>
            <a:endParaRPr lang="en-ID" sz="894" dirty="0">
              <a:solidFill>
                <a:prstClr val="black"/>
              </a:solidFill>
              <a:latin typeface="Arial" pitchFamily="34" charset="0"/>
              <a:cs typeface="Arial" pitchFamily="34" charset="0"/>
            </a:endParaRPr>
          </a:p>
        </p:txBody>
      </p:sp>
      <p:cxnSp>
        <p:nvCxnSpPr>
          <p:cNvPr id="20" name="Straight Arrow Connector 19">
            <a:extLst>
              <a:ext uri="{FF2B5EF4-FFF2-40B4-BE49-F238E27FC236}">
                <a16:creationId xmlns:a16="http://schemas.microsoft.com/office/drawing/2014/main" id="{8B4E23C4-ABC3-6A94-1691-BE825CDAFC1D}"/>
              </a:ext>
            </a:extLst>
          </p:cNvPr>
          <p:cNvCxnSpPr>
            <a:endCxn id="17" idx="1"/>
          </p:cNvCxnSpPr>
          <p:nvPr/>
        </p:nvCxnSpPr>
        <p:spPr bwMode="auto">
          <a:xfrm>
            <a:off x="7853466" y="4440543"/>
            <a:ext cx="343190" cy="340770"/>
          </a:xfrm>
          <a:prstGeom prst="straightConnector1">
            <a:avLst/>
          </a:prstGeom>
          <a:solidFill>
            <a:schemeClr val="bg1"/>
          </a:solidFill>
          <a:ln w="28575" cap="flat" cmpd="sng" algn="ctr">
            <a:solidFill>
              <a:srgbClr val="0070C0"/>
            </a:solidFill>
            <a:prstDash val="lg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4" name="Chart 3">
            <a:extLst>
              <a:ext uri="{FF2B5EF4-FFF2-40B4-BE49-F238E27FC236}">
                <a16:creationId xmlns:a16="http://schemas.microsoft.com/office/drawing/2014/main" id="{9337BEA5-AA73-46B2-963B-DBBC2AD0932E}"/>
              </a:ext>
            </a:extLst>
          </p:cNvPr>
          <p:cNvGraphicFramePr>
            <a:graphicFrameLocks/>
          </p:cNvGraphicFramePr>
          <p:nvPr>
            <p:extLst>
              <p:ext uri="{D42A27DB-BD31-4B8C-83A1-F6EECF244321}">
                <p14:modId xmlns:p14="http://schemas.microsoft.com/office/powerpoint/2010/main" val="1534319100"/>
              </p:ext>
            </p:extLst>
          </p:nvPr>
        </p:nvGraphicFramePr>
        <p:xfrm>
          <a:off x="176384" y="3404106"/>
          <a:ext cx="4991517" cy="21126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8594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78D5A-5771-C4F4-3626-B920D06B9B6E}"/>
            </a:ext>
          </a:extLst>
        </p:cNvPr>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2738C3EB-F242-4616-865A-11DC53467C46}"/>
              </a:ext>
            </a:extLst>
          </p:cNvPr>
          <p:cNvGraphicFramePr>
            <a:graphicFrameLocks/>
          </p:cNvGraphicFramePr>
          <p:nvPr/>
        </p:nvGraphicFramePr>
        <p:xfrm>
          <a:off x="5048693" y="379467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25" name="TextBox 24">
            <a:extLst>
              <a:ext uri="{FF2B5EF4-FFF2-40B4-BE49-F238E27FC236}">
                <a16:creationId xmlns:a16="http://schemas.microsoft.com/office/drawing/2014/main" id="{AFCC4FF1-31D0-A9F5-929A-FDF3698E005B}"/>
              </a:ext>
            </a:extLst>
          </p:cNvPr>
          <p:cNvSpPr txBox="1"/>
          <p:nvPr/>
        </p:nvSpPr>
        <p:spPr>
          <a:xfrm>
            <a:off x="4963646" y="1150537"/>
            <a:ext cx="45282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92929"/>
                </a:solidFill>
                <a:effectLst/>
                <a:uLnTx/>
                <a:uFillTx/>
                <a:latin typeface="Arial"/>
                <a:ea typeface="+mn-ea"/>
                <a:cs typeface="+mn-cs"/>
              </a:rPr>
              <a:t>Model has been used by RM for prioritization strategy since Jul22. Offers are prioritized for decile 1, 2, and 3</a:t>
            </a:r>
          </a:p>
        </p:txBody>
      </p:sp>
      <p:sp>
        <p:nvSpPr>
          <p:cNvPr id="3" name="Title 1">
            <a:extLst>
              <a:ext uri="{FF2B5EF4-FFF2-40B4-BE49-F238E27FC236}">
                <a16:creationId xmlns:a16="http://schemas.microsoft.com/office/drawing/2014/main" id="{858CB29A-D5F3-D979-059F-708C920B81DD}"/>
              </a:ext>
            </a:extLst>
          </p:cNvPr>
          <p:cNvSpPr>
            <a:spLocks noGrp="1"/>
          </p:cNvSpPr>
          <p:nvPr>
            <p:ph type="title" idx="4294967295"/>
          </p:nvPr>
        </p:nvSpPr>
        <p:spPr>
          <a:xfrm>
            <a:off x="673331" y="335734"/>
            <a:ext cx="7509732" cy="423714"/>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Sample Use Case : </a:t>
            </a:r>
            <a:r>
              <a:rPr lang="en-US" sz="2000" kern="0" dirty="0">
                <a:solidFill>
                  <a:schemeClr val="tx1"/>
                </a:solidFill>
                <a:latin typeface="Arial" panose="020B0604020202020204" pitchFamily="34" charset="0"/>
                <a:cs typeface="Arial" panose="020B0604020202020204" pitchFamily="34" charset="0"/>
              </a:rPr>
              <a:t>Propensity New Loan Pension</a:t>
            </a:r>
            <a:endParaRPr lang="en-ID" sz="2000" kern="0"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725F1B9-840F-0BCB-F5E5-D9F2A5FAAD06}"/>
              </a:ext>
            </a:extLst>
          </p:cNvPr>
          <p:cNvSpPr txBox="1"/>
          <p:nvPr/>
        </p:nvSpPr>
        <p:spPr>
          <a:xfrm>
            <a:off x="159650" y="1674809"/>
            <a:ext cx="4589348"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RLB offers loans not limited to existing debtors but also to pension customers without lending accounts. Profiling with model is needed to find customer with high chance to accept the loan offer. </a:t>
            </a:r>
          </a:p>
        </p:txBody>
      </p:sp>
      <p:sp>
        <p:nvSpPr>
          <p:cNvPr id="11" name="TextBox 10">
            <a:extLst>
              <a:ext uri="{FF2B5EF4-FFF2-40B4-BE49-F238E27FC236}">
                <a16:creationId xmlns:a16="http://schemas.microsoft.com/office/drawing/2014/main" id="{9761FA55-55E0-ACF1-9C66-BAB47702FF14}"/>
              </a:ext>
            </a:extLst>
          </p:cNvPr>
          <p:cNvSpPr txBox="1"/>
          <p:nvPr/>
        </p:nvSpPr>
        <p:spPr>
          <a:xfrm>
            <a:off x="156846" y="1407475"/>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13" name="TextBox 12">
            <a:extLst>
              <a:ext uri="{FF2B5EF4-FFF2-40B4-BE49-F238E27FC236}">
                <a16:creationId xmlns:a16="http://schemas.microsoft.com/office/drawing/2014/main" id="{554BDB79-97E2-93A3-C076-6E6C467148E4}"/>
              </a:ext>
            </a:extLst>
          </p:cNvPr>
          <p:cNvSpPr txBox="1"/>
          <p:nvPr/>
        </p:nvSpPr>
        <p:spPr>
          <a:xfrm>
            <a:off x="4938121" y="1737862"/>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a:t>
            </a:r>
          </a:p>
        </p:txBody>
      </p:sp>
      <p:sp>
        <p:nvSpPr>
          <p:cNvPr id="14" name="TextBox 13">
            <a:extLst>
              <a:ext uri="{FF2B5EF4-FFF2-40B4-BE49-F238E27FC236}">
                <a16:creationId xmlns:a16="http://schemas.microsoft.com/office/drawing/2014/main" id="{E3F0BE11-FCA9-C8DB-5B70-197D607621EF}"/>
              </a:ext>
            </a:extLst>
          </p:cNvPr>
          <p:cNvSpPr txBox="1"/>
          <p:nvPr/>
        </p:nvSpPr>
        <p:spPr>
          <a:xfrm>
            <a:off x="4963439" y="1978957"/>
            <a:ext cx="4528271" cy="1384995"/>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Through the model, the bank can isolate 27% of its eligible customer base with high likelihood to borrow. Prioritized segments are </a:t>
            </a:r>
            <a:r>
              <a:rPr kumimoji="0" lang="en-US" sz="1200" b="1" i="0" u="none" strike="noStrike" kern="1200" cap="none" spc="0" normalizeH="0" baseline="0" noProof="0" dirty="0">
                <a:ln>
                  <a:noFill/>
                </a:ln>
                <a:solidFill>
                  <a:srgbClr val="292929"/>
                </a:solidFill>
                <a:effectLst/>
                <a:uLnTx/>
                <a:uFillTx/>
                <a:latin typeface="Arial"/>
                <a:ea typeface="+mn-ea"/>
                <a:cs typeface="+mn-cs"/>
              </a:rPr>
              <a:t>2.7x more likely to borrow </a:t>
            </a:r>
            <a:r>
              <a:rPr kumimoji="0" lang="en-US" sz="1200" b="0" i="0" u="none" strike="noStrike" kern="1200" cap="none" spc="0" normalizeH="0" baseline="0" noProof="0" dirty="0">
                <a:ln>
                  <a:noFill/>
                </a:ln>
                <a:solidFill>
                  <a:srgbClr val="292929"/>
                </a:solidFill>
                <a:effectLst/>
                <a:uLnTx/>
                <a:uFillTx/>
                <a:latin typeface="Arial"/>
                <a:ea typeface="+mn-ea"/>
                <a:cs typeface="+mn-cs"/>
              </a:rPr>
              <a:t>compared to pre-implementation era (2.8% vs 1.0%). This segment contributes 48% of total disbursed loan, which is more efficient when compared to the rest of the base (73% of customer base for 52% of total disbursed loan). </a:t>
            </a:r>
          </a:p>
        </p:txBody>
      </p:sp>
      <p:sp>
        <p:nvSpPr>
          <p:cNvPr id="18" name="TextBox 17">
            <a:extLst>
              <a:ext uri="{FF2B5EF4-FFF2-40B4-BE49-F238E27FC236}">
                <a16:creationId xmlns:a16="http://schemas.microsoft.com/office/drawing/2014/main" id="{DC9259D4-927B-A36D-4726-F492F1FDBC0D}"/>
              </a:ext>
            </a:extLst>
          </p:cNvPr>
          <p:cNvSpPr txBox="1"/>
          <p:nvPr/>
        </p:nvSpPr>
        <p:spPr>
          <a:xfrm>
            <a:off x="148499" y="896635"/>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LOB</a:t>
            </a:r>
            <a:endParaRPr kumimoji="0" lang="en-US" sz="1300" b="1" i="0" u="none" strike="noStrike" kern="1200" cap="none" spc="0" normalizeH="0" baseline="0" noProof="0" dirty="0">
              <a:ln>
                <a:noFill/>
              </a:ln>
              <a:solidFill>
                <a:srgbClr val="292929"/>
              </a:solidFill>
              <a:effectLst/>
              <a:uLnTx/>
              <a:uFillTx/>
              <a:latin typeface="Arial"/>
              <a:ea typeface="+mn-ea"/>
              <a:cs typeface="+mn-cs"/>
            </a:endParaRPr>
          </a:p>
        </p:txBody>
      </p:sp>
      <p:sp>
        <p:nvSpPr>
          <p:cNvPr id="19" name="TextBox 18">
            <a:extLst>
              <a:ext uri="{FF2B5EF4-FFF2-40B4-BE49-F238E27FC236}">
                <a16:creationId xmlns:a16="http://schemas.microsoft.com/office/drawing/2014/main" id="{EB8905C8-E3B0-8E60-32A5-7B1743ACB2A2}"/>
              </a:ext>
            </a:extLst>
          </p:cNvPr>
          <p:cNvSpPr txBox="1"/>
          <p:nvPr/>
        </p:nvSpPr>
        <p:spPr>
          <a:xfrm>
            <a:off x="211266" y="1135594"/>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RLB – Pension Business</a:t>
            </a:r>
          </a:p>
        </p:txBody>
      </p:sp>
      <p:sp>
        <p:nvSpPr>
          <p:cNvPr id="22" name="TextBox 21">
            <a:extLst>
              <a:ext uri="{FF2B5EF4-FFF2-40B4-BE49-F238E27FC236}">
                <a16:creationId xmlns:a16="http://schemas.microsoft.com/office/drawing/2014/main" id="{0077DC26-124F-3C55-8AB2-72F797FDACE2}"/>
              </a:ext>
            </a:extLst>
          </p:cNvPr>
          <p:cNvSpPr txBox="1"/>
          <p:nvPr/>
        </p:nvSpPr>
        <p:spPr>
          <a:xfrm>
            <a:off x="142479" y="2507710"/>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23" name="TextBox 22">
            <a:extLst>
              <a:ext uri="{FF2B5EF4-FFF2-40B4-BE49-F238E27FC236}">
                <a16:creationId xmlns:a16="http://schemas.microsoft.com/office/drawing/2014/main" id="{4283A7ED-AB9D-C7BC-23C4-DBA883A5E153}"/>
              </a:ext>
            </a:extLst>
          </p:cNvPr>
          <p:cNvSpPr txBox="1"/>
          <p:nvPr/>
        </p:nvSpPr>
        <p:spPr>
          <a:xfrm>
            <a:off x="153589" y="2754435"/>
            <a:ext cx="45893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Propensity model – We profiled our existing banking customers (with no loan) by their likelihood to accept a loan offer within the next four months</a:t>
            </a:r>
          </a:p>
        </p:txBody>
      </p:sp>
      <p:sp>
        <p:nvSpPr>
          <p:cNvPr id="24" name="TextBox 23">
            <a:extLst>
              <a:ext uri="{FF2B5EF4-FFF2-40B4-BE49-F238E27FC236}">
                <a16:creationId xmlns:a16="http://schemas.microsoft.com/office/drawing/2014/main" id="{9603D259-618B-5CFE-488C-1DDB966DBEAD}"/>
              </a:ext>
            </a:extLst>
          </p:cNvPr>
          <p:cNvSpPr txBox="1"/>
          <p:nvPr/>
        </p:nvSpPr>
        <p:spPr>
          <a:xfrm>
            <a:off x="4953000" y="928950"/>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8" name="Footer Placeholder 1">
            <a:extLst>
              <a:ext uri="{FF2B5EF4-FFF2-40B4-BE49-F238E27FC236}">
                <a16:creationId xmlns:a16="http://schemas.microsoft.com/office/drawing/2014/main" id="{444255ED-013D-3788-82CC-E415BDF2A6B8}"/>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tint val="75000"/>
                  </a:prstClr>
                </a:solidFill>
                <a:effectLst/>
                <a:uLnTx/>
                <a:uFillTx/>
                <a:latin typeface="Calibri"/>
                <a:ea typeface="+mn-ea"/>
                <a:cs typeface="+mn-cs"/>
              </a:rPr>
              <a:t>For Internal Use Only - Confidential</a:t>
            </a:r>
          </a:p>
        </p:txBody>
      </p:sp>
      <p:sp>
        <p:nvSpPr>
          <p:cNvPr id="10" name="TextBox 9">
            <a:extLst>
              <a:ext uri="{FF2B5EF4-FFF2-40B4-BE49-F238E27FC236}">
                <a16:creationId xmlns:a16="http://schemas.microsoft.com/office/drawing/2014/main" id="{312EB943-84AA-6FD9-2859-7CF21CD29136}"/>
              </a:ext>
            </a:extLst>
          </p:cNvPr>
          <p:cNvSpPr txBox="1"/>
          <p:nvPr/>
        </p:nvSpPr>
        <p:spPr>
          <a:xfrm>
            <a:off x="142478" y="3428286"/>
            <a:ext cx="306907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Model efficiency</a:t>
            </a:r>
          </a:p>
        </p:txBody>
      </p:sp>
      <p:sp>
        <p:nvSpPr>
          <p:cNvPr id="15" name="TextBox 14">
            <a:extLst>
              <a:ext uri="{FF2B5EF4-FFF2-40B4-BE49-F238E27FC236}">
                <a16:creationId xmlns:a16="http://schemas.microsoft.com/office/drawing/2014/main" id="{9A139202-9153-FB56-4060-D4E4EFC3F326}"/>
              </a:ext>
            </a:extLst>
          </p:cNvPr>
          <p:cNvSpPr txBox="1"/>
          <p:nvPr/>
        </p:nvSpPr>
        <p:spPr>
          <a:xfrm>
            <a:off x="4979887" y="3492914"/>
            <a:ext cx="306907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Total $ disbursed by decile</a:t>
            </a:r>
          </a:p>
        </p:txBody>
      </p:sp>
      <p:sp>
        <p:nvSpPr>
          <p:cNvPr id="38" name="TextBox 37">
            <a:extLst>
              <a:ext uri="{FF2B5EF4-FFF2-40B4-BE49-F238E27FC236}">
                <a16:creationId xmlns:a16="http://schemas.microsoft.com/office/drawing/2014/main" id="{F46978E0-EBD3-A837-A55E-4358578B6A5E}"/>
              </a:ext>
            </a:extLst>
          </p:cNvPr>
          <p:cNvSpPr txBox="1"/>
          <p:nvPr/>
        </p:nvSpPr>
        <p:spPr>
          <a:xfrm>
            <a:off x="211266" y="6478903"/>
            <a:ext cx="3069073"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292929"/>
                </a:solidFill>
                <a:effectLst/>
                <a:uLnTx/>
                <a:uFillTx/>
                <a:latin typeface="Arial"/>
                <a:ea typeface="+mn-ea"/>
                <a:cs typeface="+mn-cs"/>
              </a:rPr>
              <a:t>*) Data as of Sep23 leads</a:t>
            </a:r>
          </a:p>
        </p:txBody>
      </p:sp>
      <p:graphicFrame>
        <p:nvGraphicFramePr>
          <p:cNvPr id="5" name="Table 4">
            <a:extLst>
              <a:ext uri="{FF2B5EF4-FFF2-40B4-BE49-F238E27FC236}">
                <a16:creationId xmlns:a16="http://schemas.microsoft.com/office/drawing/2014/main" id="{81BE035E-FF2E-6AB7-B548-A634B576698A}"/>
              </a:ext>
            </a:extLst>
          </p:cNvPr>
          <p:cNvGraphicFramePr>
            <a:graphicFrameLocks noGrp="1"/>
          </p:cNvGraphicFramePr>
          <p:nvPr/>
        </p:nvGraphicFramePr>
        <p:xfrm>
          <a:off x="296736" y="3699971"/>
          <a:ext cx="2926245" cy="2778936"/>
        </p:xfrm>
        <a:graphic>
          <a:graphicData uri="http://schemas.openxmlformats.org/drawingml/2006/table">
            <a:tbl>
              <a:tblPr>
                <a:tableStyleId>{5C22544A-7EE6-4342-B048-85BDC9FD1C3A}</a:tableStyleId>
              </a:tblPr>
              <a:tblGrid>
                <a:gridCol w="720306">
                  <a:extLst>
                    <a:ext uri="{9D8B030D-6E8A-4147-A177-3AD203B41FA5}">
                      <a16:colId xmlns:a16="http://schemas.microsoft.com/office/drawing/2014/main" val="524323343"/>
                    </a:ext>
                  </a:extLst>
                </a:gridCol>
                <a:gridCol w="735313">
                  <a:extLst>
                    <a:ext uri="{9D8B030D-6E8A-4147-A177-3AD203B41FA5}">
                      <a16:colId xmlns:a16="http://schemas.microsoft.com/office/drawing/2014/main" val="1363837656"/>
                    </a:ext>
                  </a:extLst>
                </a:gridCol>
                <a:gridCol w="735313">
                  <a:extLst>
                    <a:ext uri="{9D8B030D-6E8A-4147-A177-3AD203B41FA5}">
                      <a16:colId xmlns:a16="http://schemas.microsoft.com/office/drawing/2014/main" val="3855096215"/>
                    </a:ext>
                  </a:extLst>
                </a:gridCol>
                <a:gridCol w="735313">
                  <a:extLst>
                    <a:ext uri="{9D8B030D-6E8A-4147-A177-3AD203B41FA5}">
                      <a16:colId xmlns:a16="http://schemas.microsoft.com/office/drawing/2014/main" val="1539576432"/>
                    </a:ext>
                  </a:extLst>
                </a:gridCol>
              </a:tblGrid>
              <a:tr h="218568">
                <a:tc gridSpan="3">
                  <a:txBody>
                    <a:bodyPr/>
                    <a:lstStyle/>
                    <a:p>
                      <a:pPr algn="r" fontAlgn="b"/>
                      <a:r>
                        <a:rPr lang="en-US" sz="800" b="0" i="0" u="none" strike="noStrike" dirty="0">
                          <a:solidFill>
                            <a:srgbClr val="000000"/>
                          </a:solidFill>
                          <a:effectLst/>
                          <a:latin typeface="+mn-lt"/>
                        </a:rPr>
                        <a:t>Pre-implementation take-up rate:</a:t>
                      </a:r>
                      <a:endParaRPr lang="en-ID" sz="800" b="0" i="0" u="none" strike="noStrike" dirty="0">
                        <a:solidFill>
                          <a:srgbClr val="000000"/>
                        </a:solidFill>
                        <a:effectLst/>
                        <a:latin typeface="+mn-lt"/>
                      </a:endParaRPr>
                    </a:p>
                  </a:txBody>
                  <a:tcPr marL="45720" marR="4572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endParaRPr lang="en-ID" sz="900" b="0" i="0" u="none" strike="noStrike" dirty="0">
                        <a:solidFill>
                          <a:srgbClr val="000000"/>
                        </a:solidFill>
                        <a:effectLst/>
                        <a:latin typeface="Aptos Narrow" panose="020B0004020202020204" pitchFamily="34" charset="0"/>
                      </a:endParaRPr>
                    </a:p>
                  </a:txBody>
                  <a:tcPr marL="45720" marR="4572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fontAlgn="b"/>
                      <a:endParaRPr lang="en-ID" sz="900" b="0" i="0" u="none" strike="noStrike" dirty="0">
                        <a:solidFill>
                          <a:srgbClr val="000000"/>
                        </a:solidFill>
                        <a:effectLst/>
                        <a:latin typeface="Aptos Narrow" panose="020B0004020202020204" pitchFamily="34" charset="0"/>
                      </a:endParaRPr>
                    </a:p>
                  </a:txBody>
                  <a:tcPr marL="45720" marR="4572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800" b="0" i="0" u="none" strike="noStrike" dirty="0">
                          <a:solidFill>
                            <a:srgbClr val="000000"/>
                          </a:solidFill>
                          <a:effectLst/>
                          <a:latin typeface="+mn-lt"/>
                        </a:rPr>
                        <a:t>1.0%</a:t>
                      </a:r>
                      <a:endParaRPr lang="en-ID" sz="800" b="0" i="0" u="none" strike="noStrike" dirty="0">
                        <a:solidFill>
                          <a:srgbClr val="000000"/>
                        </a:solidFill>
                        <a:effectLst/>
                        <a:latin typeface="+mn-lt"/>
                      </a:endParaRPr>
                    </a:p>
                  </a:txBody>
                  <a:tcPr marL="45720" marR="4572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363159"/>
                  </a:ext>
                </a:extLst>
              </a:tr>
              <a:tr h="218568">
                <a:tc>
                  <a:txBody>
                    <a:bodyPr/>
                    <a:lstStyle/>
                    <a:p>
                      <a:pPr algn="ctr" fontAlgn="b"/>
                      <a:r>
                        <a:rPr lang="en-ID" sz="800" u="none" strike="noStrike" dirty="0">
                          <a:effectLst/>
                          <a:latin typeface="+mn-lt"/>
                        </a:rPr>
                        <a:t>Decile</a:t>
                      </a:r>
                      <a:endParaRPr lang="en-ID" sz="800" b="0" i="0" u="none" strike="noStrike" dirty="0">
                        <a:solidFill>
                          <a:srgbClr val="000000"/>
                        </a:solidFill>
                        <a:effectLst/>
                        <a:latin typeface="+mn-lt"/>
                      </a:endParaRPr>
                    </a:p>
                  </a:txBody>
                  <a:tcPr marL="45720" marR="457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D" sz="800" u="none" strike="noStrike" dirty="0">
                          <a:effectLst/>
                          <a:latin typeface="+mn-lt"/>
                        </a:rPr>
                        <a:t> # Leads </a:t>
                      </a:r>
                      <a:endParaRPr lang="en-ID" sz="800" b="0" i="0" u="none" strike="noStrike" dirty="0">
                        <a:solidFill>
                          <a:srgbClr val="000000"/>
                        </a:solidFill>
                        <a:effectLst/>
                        <a:latin typeface="+mn-lt"/>
                      </a:endParaRPr>
                    </a:p>
                  </a:txBody>
                  <a:tcPr marL="45720" marR="457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800" u="none" strike="noStrike" dirty="0">
                          <a:effectLst/>
                          <a:latin typeface="+mn-lt"/>
                        </a:rPr>
                        <a:t> # Takers </a:t>
                      </a:r>
                      <a:endParaRPr lang="en-ID" sz="800" b="0" i="0" u="none" strike="noStrike" dirty="0">
                        <a:solidFill>
                          <a:srgbClr val="000000"/>
                        </a:solidFill>
                        <a:effectLst/>
                        <a:latin typeface="+mn-lt"/>
                      </a:endParaRPr>
                    </a:p>
                  </a:txBody>
                  <a:tcPr marL="45720" marR="457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D" sz="800" u="none" strike="noStrike" dirty="0">
                          <a:effectLst/>
                          <a:latin typeface="+mn-lt"/>
                        </a:rPr>
                        <a:t> % Take </a:t>
                      </a:r>
                      <a:endParaRPr lang="en-ID" sz="800" b="0" i="0" u="none" strike="noStrike" dirty="0">
                        <a:solidFill>
                          <a:srgbClr val="000000"/>
                        </a:solidFill>
                        <a:effectLst/>
                        <a:latin typeface="+mn-lt"/>
                      </a:endParaRPr>
                    </a:p>
                  </a:txBody>
                  <a:tcPr marL="45720" marR="45720" anchor="b">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64256329"/>
                  </a:ext>
                </a:extLst>
              </a:tr>
              <a:tr h="234180">
                <a:tc>
                  <a:txBody>
                    <a:bodyPr/>
                    <a:lstStyle/>
                    <a:p>
                      <a:pPr algn="ctr" fontAlgn="b"/>
                      <a:r>
                        <a:rPr lang="en-ID" sz="900" b="1" u="none" strike="noStrike" dirty="0">
                          <a:effectLst/>
                          <a:latin typeface="+mn-lt"/>
                        </a:rPr>
                        <a:t>01</a:t>
                      </a:r>
                      <a:endParaRPr lang="en-ID" sz="900" b="1" i="0" u="none" strike="noStrike" dirty="0">
                        <a:solidFill>
                          <a:srgbClr val="000000"/>
                        </a:solidFill>
                        <a:effectLst/>
                        <a:latin typeface="+mn-lt"/>
                      </a:endParaRPr>
                    </a:p>
                  </a:txBody>
                  <a:tcPr marL="45720" marR="4572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6,336 </a:t>
                      </a:r>
                      <a:endParaRPr lang="en-ID" sz="900" b="1" i="0" u="none" strike="noStrike" dirty="0">
                        <a:solidFill>
                          <a:srgbClr val="000000"/>
                        </a:solidFill>
                        <a:effectLst/>
                        <a:latin typeface="+mn-lt"/>
                      </a:endParaRPr>
                    </a:p>
                  </a:txBody>
                  <a:tcPr marL="45720" marR="4572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dirty="0">
                          <a:effectLst/>
                          <a:latin typeface="+mn-lt"/>
                        </a:rPr>
                        <a:t>             224 </a:t>
                      </a:r>
                      <a:endParaRPr lang="en-ID" sz="900" b="1" i="0" u="none" strike="noStrike" dirty="0">
                        <a:solidFill>
                          <a:srgbClr val="000000"/>
                        </a:solidFill>
                        <a:effectLst/>
                        <a:latin typeface="+mn-lt"/>
                      </a:endParaRPr>
                    </a:p>
                  </a:txBody>
                  <a:tcPr marL="45720" marR="4572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3.5%</a:t>
                      </a:r>
                      <a:endParaRPr lang="en-ID" sz="900" b="1" i="0" u="none" strike="noStrike" dirty="0">
                        <a:solidFill>
                          <a:srgbClr val="000000"/>
                        </a:solidFill>
                        <a:effectLst/>
                        <a:latin typeface="+mn-lt"/>
                      </a:endParaRPr>
                    </a:p>
                  </a:txBody>
                  <a:tcPr marL="45720" marR="4572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3447050"/>
                  </a:ext>
                </a:extLst>
              </a:tr>
              <a:tr h="234180">
                <a:tc>
                  <a:txBody>
                    <a:bodyPr/>
                    <a:lstStyle/>
                    <a:p>
                      <a:pPr algn="ctr" fontAlgn="b"/>
                      <a:r>
                        <a:rPr lang="en-ID" sz="900" b="1" u="none" strike="noStrike" dirty="0">
                          <a:effectLst/>
                          <a:latin typeface="+mn-lt"/>
                        </a:rPr>
                        <a:t>02</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8,041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dirty="0">
                          <a:effectLst/>
                          <a:latin typeface="+mn-lt"/>
                        </a:rPr>
                        <a:t>             209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2.6%</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9031507"/>
                  </a:ext>
                </a:extLst>
              </a:tr>
              <a:tr h="234180">
                <a:tc>
                  <a:txBody>
                    <a:bodyPr/>
                    <a:lstStyle/>
                    <a:p>
                      <a:pPr algn="ctr" fontAlgn="b"/>
                      <a:r>
                        <a:rPr lang="en-ID" sz="900" b="1" u="none" strike="noStrike" dirty="0">
                          <a:effectLst/>
                          <a:latin typeface="+mn-lt"/>
                        </a:rPr>
                        <a:t>03</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8,758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dirty="0">
                          <a:effectLst/>
                          <a:latin typeface="+mn-lt"/>
                        </a:rPr>
                        <a:t>             210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2.4%</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87026953"/>
                  </a:ext>
                </a:extLst>
              </a:tr>
              <a:tr h="234180">
                <a:tc>
                  <a:txBody>
                    <a:bodyPr/>
                    <a:lstStyle/>
                    <a:p>
                      <a:pPr algn="ctr" fontAlgn="b"/>
                      <a:r>
                        <a:rPr lang="en-ID" sz="900" b="1" u="none" strike="noStrike" dirty="0">
                          <a:effectLst/>
                          <a:latin typeface="+mn-lt"/>
                        </a:rPr>
                        <a:t>04</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11,319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dirty="0">
                          <a:effectLst/>
                          <a:latin typeface="+mn-lt"/>
                        </a:rPr>
                        <a:t>             267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2.4%</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69043687"/>
                  </a:ext>
                </a:extLst>
              </a:tr>
              <a:tr h="234180">
                <a:tc>
                  <a:txBody>
                    <a:bodyPr/>
                    <a:lstStyle/>
                    <a:p>
                      <a:pPr algn="ctr" fontAlgn="b"/>
                      <a:r>
                        <a:rPr lang="en-ID" sz="900" b="1" u="none" strike="noStrike" dirty="0">
                          <a:effectLst/>
                          <a:latin typeface="+mn-lt"/>
                        </a:rPr>
                        <a:t>05</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17,577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dirty="0">
                          <a:effectLst/>
                          <a:latin typeface="+mn-lt"/>
                        </a:rPr>
                        <a:t>             277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1.6%</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4135362"/>
                  </a:ext>
                </a:extLst>
              </a:tr>
              <a:tr h="234180">
                <a:tc>
                  <a:txBody>
                    <a:bodyPr/>
                    <a:lstStyle/>
                    <a:p>
                      <a:pPr algn="ctr" fontAlgn="b"/>
                      <a:r>
                        <a:rPr lang="en-ID" sz="900" b="1" u="none" strike="noStrike" dirty="0">
                          <a:effectLst/>
                          <a:latin typeface="+mn-lt"/>
                        </a:rPr>
                        <a:t>06</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8,631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dirty="0">
                          <a:effectLst/>
                          <a:latin typeface="+mn-lt"/>
                        </a:rPr>
                        <a:t>                62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0.7%</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3967052"/>
                  </a:ext>
                </a:extLst>
              </a:tr>
              <a:tr h="234180">
                <a:tc>
                  <a:txBody>
                    <a:bodyPr/>
                    <a:lstStyle/>
                    <a:p>
                      <a:pPr algn="ctr" fontAlgn="b"/>
                      <a:r>
                        <a:rPr lang="en-ID" sz="900" b="1" u="none" strike="noStrike" dirty="0">
                          <a:effectLst/>
                          <a:latin typeface="+mn-lt"/>
                        </a:rPr>
                        <a:t>07</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7,925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dirty="0">
                          <a:effectLst/>
                          <a:latin typeface="+mn-lt"/>
                        </a:rPr>
                        <a:t>                28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0.4%</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8594033"/>
                  </a:ext>
                </a:extLst>
              </a:tr>
              <a:tr h="234180">
                <a:tc>
                  <a:txBody>
                    <a:bodyPr/>
                    <a:lstStyle/>
                    <a:p>
                      <a:pPr algn="ctr" fontAlgn="b"/>
                      <a:r>
                        <a:rPr lang="en-ID" sz="900" b="1" u="none" strike="noStrike" dirty="0">
                          <a:effectLst/>
                          <a:latin typeface="+mn-lt"/>
                        </a:rPr>
                        <a:t>08</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6,180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a:effectLst/>
                          <a:latin typeface="+mn-lt"/>
                        </a:rPr>
                        <a:t>                  9 </a:t>
                      </a:r>
                      <a:endParaRPr lang="en-ID" sz="900" b="1" i="0" u="none" strike="noStrike">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0.1%</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9961652"/>
                  </a:ext>
                </a:extLst>
              </a:tr>
              <a:tr h="234180">
                <a:tc>
                  <a:txBody>
                    <a:bodyPr/>
                    <a:lstStyle/>
                    <a:p>
                      <a:pPr algn="ctr" fontAlgn="b"/>
                      <a:r>
                        <a:rPr lang="en-ID" sz="900" b="1" u="none" strike="noStrike" dirty="0">
                          <a:effectLst/>
                          <a:latin typeface="+mn-lt"/>
                        </a:rPr>
                        <a:t>09</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5,097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a:effectLst/>
                          <a:latin typeface="+mn-lt"/>
                        </a:rPr>
                        <a:t>                10 </a:t>
                      </a:r>
                      <a:endParaRPr lang="en-ID" sz="900" b="1" i="0" u="none" strike="noStrike">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0.2%</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218125797"/>
                  </a:ext>
                </a:extLst>
              </a:tr>
              <a:tr h="234180">
                <a:tc>
                  <a:txBody>
                    <a:bodyPr/>
                    <a:lstStyle/>
                    <a:p>
                      <a:pPr algn="ctr" fontAlgn="b"/>
                      <a:r>
                        <a:rPr lang="en-ID" sz="900" b="1" u="none" strike="noStrike" dirty="0">
                          <a:effectLst/>
                          <a:latin typeface="+mn-lt"/>
                        </a:rPr>
                        <a:t>10</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         5,479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fontAlgn="b"/>
                      <a:r>
                        <a:rPr lang="en-ID" sz="900" b="1" u="none" strike="noStrike" dirty="0">
                          <a:effectLst/>
                          <a:latin typeface="+mn-lt"/>
                        </a:rPr>
                        <a:t>                11 </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D" sz="900" b="1" u="none" strike="noStrike" dirty="0">
                          <a:effectLst/>
                          <a:latin typeface="+mn-lt"/>
                        </a:rPr>
                        <a:t>0.2%</a:t>
                      </a:r>
                      <a:endParaRPr lang="en-ID" sz="900" b="1" i="0" u="none" strike="noStrike" dirty="0">
                        <a:solidFill>
                          <a:srgbClr val="000000"/>
                        </a:solidFill>
                        <a:effectLst/>
                        <a:latin typeface="+mn-lt"/>
                      </a:endParaRPr>
                    </a:p>
                  </a:txBody>
                  <a:tcPr marL="45720" marR="45720" anchor="b">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4909686"/>
                  </a:ext>
                </a:extLst>
              </a:tr>
            </a:tbl>
          </a:graphicData>
        </a:graphic>
      </p:graphicFrame>
      <p:sp>
        <p:nvSpPr>
          <p:cNvPr id="7" name="Right Brace 6">
            <a:extLst>
              <a:ext uri="{FF2B5EF4-FFF2-40B4-BE49-F238E27FC236}">
                <a16:creationId xmlns:a16="http://schemas.microsoft.com/office/drawing/2014/main" id="{1A353722-D38C-92A7-DE89-6CF71CA32659}"/>
              </a:ext>
            </a:extLst>
          </p:cNvPr>
          <p:cNvSpPr/>
          <p:nvPr/>
        </p:nvSpPr>
        <p:spPr bwMode="auto">
          <a:xfrm>
            <a:off x="3280338" y="4244340"/>
            <a:ext cx="202002" cy="620184"/>
          </a:xfrm>
          <a:prstGeom prst="rightBrace">
            <a:avLst/>
          </a:prstGeom>
          <a:solidFill>
            <a:schemeClr val="bg1"/>
          </a:solidFill>
          <a:ln w="12700" cap="flat" cmpd="sng" algn="ctr">
            <a:solidFill>
              <a:srgbClr val="FFCC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ID" sz="1400" b="0" i="0" u="none" strike="noStrike" kern="1200" cap="none" spc="0" normalizeH="0" baseline="0" noProof="0">
              <a:ln>
                <a:noFill/>
              </a:ln>
              <a:solidFill>
                <a:srgbClr val="292929"/>
              </a:solidFill>
              <a:effectLst/>
              <a:uLnTx/>
              <a:uFillTx/>
              <a:latin typeface="Lucida Sans" pitchFamily="34" charset="0"/>
              <a:ea typeface="ＭＳ Ｐゴシック" pitchFamily="50" charset="-128"/>
              <a:cs typeface="+mn-cs"/>
            </a:endParaRPr>
          </a:p>
        </p:txBody>
      </p:sp>
      <p:sp>
        <p:nvSpPr>
          <p:cNvPr id="8" name="TextBox 7">
            <a:extLst>
              <a:ext uri="{FF2B5EF4-FFF2-40B4-BE49-F238E27FC236}">
                <a16:creationId xmlns:a16="http://schemas.microsoft.com/office/drawing/2014/main" id="{DBB9A023-92BF-5FBD-A1CC-D2B94B9260A6}"/>
              </a:ext>
            </a:extLst>
          </p:cNvPr>
          <p:cNvSpPr txBox="1"/>
          <p:nvPr/>
        </p:nvSpPr>
        <p:spPr>
          <a:xfrm>
            <a:off x="3505200" y="4325898"/>
            <a:ext cx="1101584" cy="482120"/>
          </a:xfrm>
          <a:prstGeom prst="rect">
            <a:avLst/>
          </a:prstGeom>
          <a:noFill/>
          <a:ln w="3175">
            <a:solidFill>
              <a:schemeClr val="tx1"/>
            </a:solidFill>
          </a:ln>
        </p:spPr>
        <p:txBody>
          <a:bodyPr wrap="non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27% of total leads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2.8% take-up rate</a:t>
            </a:r>
            <a:endParaRPr kumimoji="0" lang="en-ID" sz="9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9" name="Right Brace 8">
            <a:extLst>
              <a:ext uri="{FF2B5EF4-FFF2-40B4-BE49-F238E27FC236}">
                <a16:creationId xmlns:a16="http://schemas.microsoft.com/office/drawing/2014/main" id="{0D22CA9B-9EA9-AFAC-A456-C8435722E8F0}"/>
              </a:ext>
            </a:extLst>
          </p:cNvPr>
          <p:cNvSpPr/>
          <p:nvPr/>
        </p:nvSpPr>
        <p:spPr bwMode="auto">
          <a:xfrm>
            <a:off x="3280338" y="4962181"/>
            <a:ext cx="202002" cy="1318313"/>
          </a:xfrm>
          <a:prstGeom prst="rightBrace">
            <a:avLst>
              <a:gd name="adj1" fmla="val 8333"/>
              <a:gd name="adj2" fmla="val 50000"/>
            </a:avLst>
          </a:prstGeom>
          <a:solidFill>
            <a:schemeClr val="bg1"/>
          </a:solidFill>
          <a:ln w="12700" cap="flat" cmpd="sng" algn="ctr">
            <a:solidFill>
              <a:srgbClr val="FFCC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ID" sz="1400" b="0" i="0" u="none" strike="noStrike" kern="1200" cap="none" spc="0" normalizeH="0" baseline="0" noProof="0">
              <a:ln>
                <a:noFill/>
              </a:ln>
              <a:solidFill>
                <a:srgbClr val="292929"/>
              </a:solidFill>
              <a:effectLst/>
              <a:uLnTx/>
              <a:uFillTx/>
              <a:latin typeface="Lucida Sans" pitchFamily="34" charset="0"/>
              <a:ea typeface="ＭＳ Ｐゴシック" pitchFamily="50" charset="-128"/>
              <a:cs typeface="+mn-cs"/>
            </a:endParaRPr>
          </a:p>
        </p:txBody>
      </p:sp>
      <p:sp>
        <p:nvSpPr>
          <p:cNvPr id="12" name="TextBox 11">
            <a:extLst>
              <a:ext uri="{FF2B5EF4-FFF2-40B4-BE49-F238E27FC236}">
                <a16:creationId xmlns:a16="http://schemas.microsoft.com/office/drawing/2014/main" id="{05943194-2D9E-C50D-C769-B94CFAD99428}"/>
              </a:ext>
            </a:extLst>
          </p:cNvPr>
          <p:cNvSpPr txBox="1"/>
          <p:nvPr/>
        </p:nvSpPr>
        <p:spPr>
          <a:xfrm>
            <a:off x="3505200" y="5428884"/>
            <a:ext cx="1101584" cy="482120"/>
          </a:xfrm>
          <a:prstGeom prst="rect">
            <a:avLst/>
          </a:prstGeom>
          <a:noFill/>
          <a:ln w="3175">
            <a:solidFill>
              <a:schemeClr val="tx1"/>
            </a:solidFill>
          </a:ln>
        </p:spPr>
        <p:txBody>
          <a:bodyPr wrap="none" rtlCol="0"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73% of total leads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1.1% take-up rate</a:t>
            </a:r>
            <a:endParaRPr kumimoji="0" lang="en-ID" sz="9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7798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7A319-C15C-D4C0-A002-35120F30FC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720E372-9297-8C6F-A14A-060AEE0A7068}"/>
              </a:ext>
            </a:extLst>
          </p:cNvPr>
          <p:cNvPicPr>
            <a:picLocks noChangeAspect="1"/>
          </p:cNvPicPr>
          <p:nvPr/>
        </p:nvPicPr>
        <p:blipFill>
          <a:blip r:embed="rId2"/>
          <a:stretch>
            <a:fillRect/>
          </a:stretch>
        </p:blipFill>
        <p:spPr>
          <a:xfrm>
            <a:off x="211266" y="3386061"/>
            <a:ext cx="4584589" cy="2755631"/>
          </a:xfrm>
          <a:prstGeom prst="rect">
            <a:avLst/>
          </a:prstGeom>
        </p:spPr>
      </p:pic>
      <p:sp>
        <p:nvSpPr>
          <p:cNvPr id="3" name="Title 1">
            <a:extLst>
              <a:ext uri="{FF2B5EF4-FFF2-40B4-BE49-F238E27FC236}">
                <a16:creationId xmlns:a16="http://schemas.microsoft.com/office/drawing/2014/main" id="{33BE42D8-CD6C-D3A2-81B7-24FF396EB9DD}"/>
              </a:ext>
            </a:extLst>
          </p:cNvPr>
          <p:cNvSpPr>
            <a:spLocks noGrp="1"/>
          </p:cNvSpPr>
          <p:nvPr>
            <p:ph type="title" idx="4294967295"/>
          </p:nvPr>
        </p:nvSpPr>
        <p:spPr>
          <a:xfrm>
            <a:off x="673331" y="373912"/>
            <a:ext cx="6239533" cy="385536"/>
          </a:xfrm>
        </p:spPr>
        <p:txBody>
          <a:bodyPr>
            <a:normAutofit fontScale="90000"/>
          </a:bodyPr>
          <a:lstStyle/>
          <a:p>
            <a:r>
              <a:rPr lang="en-US" sz="2000" b="1" dirty="0">
                <a:solidFill>
                  <a:schemeClr val="tx1"/>
                </a:solidFill>
                <a:latin typeface="Arial" panose="020B0604020202020204" pitchFamily="34" charset="0"/>
                <a:cs typeface="Arial" panose="020B0604020202020204" pitchFamily="34" charset="0"/>
              </a:rPr>
              <a:t>Sample Use Case : Jenius Campaign </a:t>
            </a:r>
            <a:r>
              <a:rPr lang="en-US" sz="2000" dirty="0">
                <a:solidFill>
                  <a:schemeClr val="tx1"/>
                </a:solidFill>
                <a:latin typeface="Arial" panose="020B0604020202020204" pitchFamily="34" charset="0"/>
                <a:cs typeface="Arial" panose="020B0604020202020204" pitchFamily="34" charset="0"/>
              </a:rPr>
              <a:t>Credit Card Offer</a:t>
            </a:r>
            <a:endParaRPr lang="en-ID" sz="2000" b="1" dirty="0">
              <a:solidFill>
                <a:schemeClr val="tx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A06E7B2-20DD-CB08-A514-292410DE7831}"/>
              </a:ext>
            </a:extLst>
          </p:cNvPr>
          <p:cNvSpPr/>
          <p:nvPr/>
        </p:nvSpPr>
        <p:spPr>
          <a:xfrm>
            <a:off x="740664" y="3776472"/>
            <a:ext cx="2121408" cy="1674891"/>
          </a:xfrm>
          <a:prstGeom prst="rect">
            <a:avLst/>
          </a:prstGeom>
          <a:solidFill>
            <a:schemeClr val="accent1">
              <a:lumMod val="20000"/>
              <a:lumOff val="80000"/>
              <a:alpha val="31000"/>
            </a:schemeClr>
          </a:solidFill>
          <a:ln w="19050">
            <a:solidFill>
              <a:srgbClr val="00B050"/>
            </a:solidFill>
            <a:prstDash val="dashDot"/>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2" name="TextBox 1">
            <a:extLst>
              <a:ext uri="{FF2B5EF4-FFF2-40B4-BE49-F238E27FC236}">
                <a16:creationId xmlns:a16="http://schemas.microsoft.com/office/drawing/2014/main" id="{131DDA29-8D71-A80C-8237-FCA547BF161D}"/>
              </a:ext>
            </a:extLst>
          </p:cNvPr>
          <p:cNvSpPr txBox="1"/>
          <p:nvPr/>
        </p:nvSpPr>
        <p:spPr>
          <a:xfrm>
            <a:off x="148499" y="1806501"/>
            <a:ext cx="458934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rPr>
              <a:t>Business want to prioritizing campaign to approach customer who has intention to apply credit card. In order to improve customers applying for credit card.</a:t>
            </a:r>
          </a:p>
        </p:txBody>
      </p:sp>
      <p:sp>
        <p:nvSpPr>
          <p:cNvPr id="11" name="TextBox 10">
            <a:extLst>
              <a:ext uri="{FF2B5EF4-FFF2-40B4-BE49-F238E27FC236}">
                <a16:creationId xmlns:a16="http://schemas.microsoft.com/office/drawing/2014/main" id="{A88B6057-D27E-8192-FF44-B67472D6FFE2}"/>
              </a:ext>
            </a:extLst>
          </p:cNvPr>
          <p:cNvSpPr txBox="1"/>
          <p:nvPr/>
        </p:nvSpPr>
        <p:spPr>
          <a:xfrm>
            <a:off x="145695" y="1560939"/>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13" name="TextBox 12">
            <a:extLst>
              <a:ext uri="{FF2B5EF4-FFF2-40B4-BE49-F238E27FC236}">
                <a16:creationId xmlns:a16="http://schemas.microsoft.com/office/drawing/2014/main" id="{86E84EC7-DF32-7C5A-0790-79050FE26F70}"/>
              </a:ext>
            </a:extLst>
          </p:cNvPr>
          <p:cNvSpPr txBox="1"/>
          <p:nvPr/>
        </p:nvSpPr>
        <p:spPr>
          <a:xfrm>
            <a:off x="4938121" y="1566880"/>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14" name="TextBox 13">
            <a:extLst>
              <a:ext uri="{FF2B5EF4-FFF2-40B4-BE49-F238E27FC236}">
                <a16:creationId xmlns:a16="http://schemas.microsoft.com/office/drawing/2014/main" id="{F5F47576-B33F-9C79-A269-EA4282C7E783}"/>
              </a:ext>
            </a:extLst>
          </p:cNvPr>
          <p:cNvSpPr txBox="1"/>
          <p:nvPr/>
        </p:nvSpPr>
        <p:spPr>
          <a:xfrm>
            <a:off x="4963439" y="1807975"/>
            <a:ext cx="4528271" cy="646331"/>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In piloting period, take up rate increase significant compared to model validation period to 4.8x.</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292929"/>
              </a:solidFill>
              <a:effectLst/>
              <a:uLnTx/>
              <a:uFillTx/>
              <a:latin typeface="Arial"/>
              <a:ea typeface="+mn-ea"/>
              <a:cs typeface="+mn-cs"/>
            </a:endParaRPr>
          </a:p>
        </p:txBody>
      </p:sp>
      <p:sp>
        <p:nvSpPr>
          <p:cNvPr id="18" name="TextBox 17">
            <a:extLst>
              <a:ext uri="{FF2B5EF4-FFF2-40B4-BE49-F238E27FC236}">
                <a16:creationId xmlns:a16="http://schemas.microsoft.com/office/drawing/2014/main" id="{096D2232-F72E-B3B8-B1F3-3B0D6A264FAC}"/>
              </a:ext>
            </a:extLst>
          </p:cNvPr>
          <p:cNvSpPr txBox="1"/>
          <p:nvPr/>
        </p:nvSpPr>
        <p:spPr>
          <a:xfrm>
            <a:off x="148499" y="896635"/>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LOB</a:t>
            </a:r>
            <a:endParaRPr kumimoji="0" lang="en-US" sz="1300" b="1" i="0" u="none" strike="noStrike" kern="1200" cap="none" spc="0" normalizeH="0" baseline="0" noProof="0" dirty="0">
              <a:ln>
                <a:noFill/>
              </a:ln>
              <a:solidFill>
                <a:srgbClr val="292929"/>
              </a:solidFill>
              <a:effectLst/>
              <a:uLnTx/>
              <a:uFillTx/>
              <a:latin typeface="Arial"/>
              <a:ea typeface="+mn-ea"/>
              <a:cs typeface="+mn-cs"/>
            </a:endParaRPr>
          </a:p>
        </p:txBody>
      </p:sp>
      <p:sp>
        <p:nvSpPr>
          <p:cNvPr id="19" name="TextBox 18">
            <a:extLst>
              <a:ext uri="{FF2B5EF4-FFF2-40B4-BE49-F238E27FC236}">
                <a16:creationId xmlns:a16="http://schemas.microsoft.com/office/drawing/2014/main" id="{D731ED7B-5A0E-D91E-DC98-64B469956E7B}"/>
              </a:ext>
            </a:extLst>
          </p:cNvPr>
          <p:cNvSpPr txBox="1"/>
          <p:nvPr/>
        </p:nvSpPr>
        <p:spPr>
          <a:xfrm>
            <a:off x="211266" y="1135594"/>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Jenius – Credit Card</a:t>
            </a:r>
          </a:p>
        </p:txBody>
      </p:sp>
      <p:sp>
        <p:nvSpPr>
          <p:cNvPr id="22" name="TextBox 21">
            <a:extLst>
              <a:ext uri="{FF2B5EF4-FFF2-40B4-BE49-F238E27FC236}">
                <a16:creationId xmlns:a16="http://schemas.microsoft.com/office/drawing/2014/main" id="{0CD08CEF-4E42-5340-1E15-39524EFE43CB}"/>
              </a:ext>
            </a:extLst>
          </p:cNvPr>
          <p:cNvSpPr txBox="1"/>
          <p:nvPr/>
        </p:nvSpPr>
        <p:spPr>
          <a:xfrm>
            <a:off x="131328" y="2607804"/>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23" name="TextBox 22">
            <a:extLst>
              <a:ext uri="{FF2B5EF4-FFF2-40B4-BE49-F238E27FC236}">
                <a16:creationId xmlns:a16="http://schemas.microsoft.com/office/drawing/2014/main" id="{28EA4FC9-C972-B451-2850-309DCA715EA3}"/>
              </a:ext>
            </a:extLst>
          </p:cNvPr>
          <p:cNvSpPr txBox="1"/>
          <p:nvPr/>
        </p:nvSpPr>
        <p:spPr>
          <a:xfrm>
            <a:off x="153589" y="2865415"/>
            <a:ext cx="458934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rPr>
              <a:t>Propensity Model (CC Apply) to predicted likelihood to apply CC </a:t>
            </a:r>
          </a:p>
        </p:txBody>
      </p:sp>
      <p:sp>
        <p:nvSpPr>
          <p:cNvPr id="24" name="TextBox 23">
            <a:extLst>
              <a:ext uri="{FF2B5EF4-FFF2-40B4-BE49-F238E27FC236}">
                <a16:creationId xmlns:a16="http://schemas.microsoft.com/office/drawing/2014/main" id="{162290FE-0F4A-75BF-67CB-F6258D24B178}"/>
              </a:ext>
            </a:extLst>
          </p:cNvPr>
          <p:cNvSpPr txBox="1"/>
          <p:nvPr/>
        </p:nvSpPr>
        <p:spPr>
          <a:xfrm>
            <a:off x="4953000" y="928950"/>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5" name="TextBox 24">
            <a:extLst>
              <a:ext uri="{FF2B5EF4-FFF2-40B4-BE49-F238E27FC236}">
                <a16:creationId xmlns:a16="http://schemas.microsoft.com/office/drawing/2014/main" id="{9DCA82E1-D9D4-65A5-DEBC-205DDC6CE500}"/>
              </a:ext>
            </a:extLst>
          </p:cNvPr>
          <p:cNvSpPr txBox="1"/>
          <p:nvPr/>
        </p:nvSpPr>
        <p:spPr>
          <a:xfrm>
            <a:off x="4930193" y="1150537"/>
            <a:ext cx="4528271" cy="292388"/>
          </a:xfrm>
          <a:prstGeom prst="rect">
            <a:avLst/>
          </a:prstGeom>
          <a:noFill/>
        </p:spPr>
        <p:txBody>
          <a:bodyPr wrap="square" rtlCol="0">
            <a:spAutoFit/>
          </a:bodyPr>
          <a:lstStyle/>
          <a:p>
            <a:pPr marL="0" marR="0" lvl="0" indent="0" algn="just" defTabSz="74295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a:ea typeface="+mn-ea"/>
                <a:cs typeface="+mn-cs"/>
              </a:rPr>
              <a:t>Model use for leads prioritization (decile 1-6) for </a:t>
            </a:r>
            <a:r>
              <a:rPr kumimoji="0" lang="en-US" sz="1300" b="0" i="0" u="none" strike="noStrike" kern="1200" cap="none" spc="0" normalizeH="0" baseline="0" noProof="0" dirty="0" err="1">
                <a:ln>
                  <a:noFill/>
                </a:ln>
                <a:solidFill>
                  <a:prstClr val="black"/>
                </a:solidFill>
                <a:effectLst/>
                <a:uLnTx/>
                <a:uFillTx/>
                <a:latin typeface="Calibri"/>
                <a:ea typeface="+mn-ea"/>
                <a:cs typeface="+mn-cs"/>
              </a:rPr>
              <a:t>telesales</a:t>
            </a:r>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7C6A7427-5621-B790-1803-14275D4AC679}"/>
              </a:ext>
            </a:extLst>
          </p:cNvPr>
          <p:cNvCxnSpPr/>
          <p:nvPr/>
        </p:nvCxnSpPr>
        <p:spPr bwMode="auto">
          <a:xfrm>
            <a:off x="786384" y="4837028"/>
            <a:ext cx="3971680" cy="0"/>
          </a:xfrm>
          <a:prstGeom prst="line">
            <a:avLst/>
          </a:prstGeom>
          <a:solidFill>
            <a:schemeClr val="bg1"/>
          </a:solidFill>
          <a:ln w="1905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7A73228D-4BAE-76D0-7CBC-EBA32726C118}"/>
              </a:ext>
            </a:extLst>
          </p:cNvPr>
          <p:cNvSpPr txBox="1"/>
          <p:nvPr/>
        </p:nvSpPr>
        <p:spPr>
          <a:xfrm>
            <a:off x="3308095" y="4822015"/>
            <a:ext cx="1523174" cy="261610"/>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total </a:t>
            </a:r>
            <a:r>
              <a:rPr kumimoji="0" lang="en-US" sz="1100" b="0" i="0" u="none" strike="noStrike" kern="1200" cap="none" spc="0" normalizeH="0" baseline="0" noProof="0" dirty="0" err="1">
                <a:ln>
                  <a:noFill/>
                </a:ln>
                <a:solidFill>
                  <a:srgbClr val="292929"/>
                </a:solidFill>
                <a:effectLst/>
                <a:uLnTx/>
                <a:uFillTx/>
                <a:latin typeface="Arial" pitchFamily="34" charset="0"/>
                <a:ea typeface="+mn-ea"/>
                <a:cs typeface="Arial" pitchFamily="34" charset="0"/>
              </a:rPr>
              <a:t>takeup</a:t>
            </a:r>
            <a:r>
              <a:rPr kumimoji="0" lang="en-US"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 3.27%</a:t>
            </a:r>
            <a:endParaRPr kumimoji="0" lang="en-ID"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pic>
        <p:nvPicPr>
          <p:cNvPr id="20" name="Picture 19">
            <a:extLst>
              <a:ext uri="{FF2B5EF4-FFF2-40B4-BE49-F238E27FC236}">
                <a16:creationId xmlns:a16="http://schemas.microsoft.com/office/drawing/2014/main" id="{34EEA4B5-F164-59DD-3CB7-0740F1064884}"/>
              </a:ext>
            </a:extLst>
          </p:cNvPr>
          <p:cNvPicPr>
            <a:picLocks noChangeAspect="1"/>
          </p:cNvPicPr>
          <p:nvPr/>
        </p:nvPicPr>
        <p:blipFill>
          <a:blip r:embed="rId3"/>
          <a:stretch>
            <a:fillRect/>
          </a:stretch>
        </p:blipFill>
        <p:spPr>
          <a:xfrm>
            <a:off x="4938120" y="3386061"/>
            <a:ext cx="4756613" cy="2755631"/>
          </a:xfrm>
          <a:prstGeom prst="rect">
            <a:avLst/>
          </a:prstGeom>
        </p:spPr>
      </p:pic>
      <p:sp>
        <p:nvSpPr>
          <p:cNvPr id="26" name="TextBox 25">
            <a:extLst>
              <a:ext uri="{FF2B5EF4-FFF2-40B4-BE49-F238E27FC236}">
                <a16:creationId xmlns:a16="http://schemas.microsoft.com/office/drawing/2014/main" id="{99BC67E1-72B8-244D-9DB9-F67396D2119C}"/>
              </a:ext>
            </a:extLst>
          </p:cNvPr>
          <p:cNvSpPr txBox="1"/>
          <p:nvPr/>
        </p:nvSpPr>
        <p:spPr>
          <a:xfrm>
            <a:off x="6126205" y="4651068"/>
            <a:ext cx="787395" cy="261610"/>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uplift 4.8x</a:t>
            </a:r>
            <a:endParaRPr kumimoji="0" lang="en-ID"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27" name="TextBox 26">
            <a:extLst>
              <a:ext uri="{FF2B5EF4-FFF2-40B4-BE49-F238E27FC236}">
                <a16:creationId xmlns:a16="http://schemas.microsoft.com/office/drawing/2014/main" id="{F12237C6-0DB9-BD24-D53F-78535B7C466F}"/>
              </a:ext>
            </a:extLst>
          </p:cNvPr>
          <p:cNvSpPr txBox="1"/>
          <p:nvPr/>
        </p:nvSpPr>
        <p:spPr>
          <a:xfrm>
            <a:off x="1164014" y="5182246"/>
            <a:ext cx="1274708"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Priority decile 1-6</a:t>
            </a:r>
            <a:endParaRPr kumimoji="0" lang="en-ID"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28" name="Footer Placeholder 1">
            <a:extLst>
              <a:ext uri="{FF2B5EF4-FFF2-40B4-BE49-F238E27FC236}">
                <a16:creationId xmlns:a16="http://schemas.microsoft.com/office/drawing/2014/main" id="{F2C51881-52E9-851D-08DB-38E8F2866EC7}"/>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tint val="75000"/>
                  </a:prstClr>
                </a:solidFill>
                <a:effectLst/>
                <a:uLnTx/>
                <a:uFillTx/>
                <a:latin typeface="Calibri"/>
                <a:ea typeface="+mn-ea"/>
                <a:cs typeface="+mn-cs"/>
              </a:rPr>
              <a:t>For Internal Use Only - Confidential</a:t>
            </a:r>
          </a:p>
        </p:txBody>
      </p:sp>
      <p:sp>
        <p:nvSpPr>
          <p:cNvPr id="29" name="Arrow: Down 28">
            <a:extLst>
              <a:ext uri="{FF2B5EF4-FFF2-40B4-BE49-F238E27FC236}">
                <a16:creationId xmlns:a16="http://schemas.microsoft.com/office/drawing/2014/main" id="{63A61CDA-C49A-1BA8-AD08-562A21D6A159}"/>
              </a:ext>
            </a:extLst>
          </p:cNvPr>
          <p:cNvSpPr/>
          <p:nvPr/>
        </p:nvSpPr>
        <p:spPr>
          <a:xfrm rot="10800000">
            <a:off x="6826514" y="4130630"/>
            <a:ext cx="384692" cy="1313226"/>
          </a:xfrm>
          <a:prstGeom prst="down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Tree>
    <p:extLst>
      <p:ext uri="{BB962C8B-B14F-4D97-AF65-F5344CB8AC3E}">
        <p14:creationId xmlns:p14="http://schemas.microsoft.com/office/powerpoint/2010/main" val="1388155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F4D98-94DC-E423-0D31-AB98ECCF799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FAD30F2-956B-F504-6FBB-C590C7EC2363}"/>
              </a:ext>
            </a:extLst>
          </p:cNvPr>
          <p:cNvPicPr>
            <a:picLocks noChangeAspect="1"/>
          </p:cNvPicPr>
          <p:nvPr/>
        </p:nvPicPr>
        <p:blipFill>
          <a:blip r:embed="rId2"/>
          <a:stretch>
            <a:fillRect/>
          </a:stretch>
        </p:blipFill>
        <p:spPr>
          <a:xfrm>
            <a:off x="5092360" y="3404056"/>
            <a:ext cx="4672126" cy="2755631"/>
          </a:xfrm>
          <a:prstGeom prst="rect">
            <a:avLst/>
          </a:prstGeom>
        </p:spPr>
      </p:pic>
      <p:pic>
        <p:nvPicPr>
          <p:cNvPr id="5" name="Picture 4">
            <a:extLst>
              <a:ext uri="{FF2B5EF4-FFF2-40B4-BE49-F238E27FC236}">
                <a16:creationId xmlns:a16="http://schemas.microsoft.com/office/drawing/2014/main" id="{C61618F5-996F-D6E7-29B9-34C28C7D8F86}"/>
              </a:ext>
            </a:extLst>
          </p:cNvPr>
          <p:cNvPicPr>
            <a:picLocks noChangeAspect="1"/>
          </p:cNvPicPr>
          <p:nvPr/>
        </p:nvPicPr>
        <p:blipFill>
          <a:blip r:embed="rId3"/>
          <a:stretch>
            <a:fillRect/>
          </a:stretch>
        </p:blipFill>
        <p:spPr>
          <a:xfrm>
            <a:off x="281843" y="3404056"/>
            <a:ext cx="4584589" cy="2755631"/>
          </a:xfrm>
          <a:prstGeom prst="rect">
            <a:avLst/>
          </a:prstGeom>
        </p:spPr>
      </p:pic>
      <p:sp>
        <p:nvSpPr>
          <p:cNvPr id="3" name="Title 1">
            <a:extLst>
              <a:ext uri="{FF2B5EF4-FFF2-40B4-BE49-F238E27FC236}">
                <a16:creationId xmlns:a16="http://schemas.microsoft.com/office/drawing/2014/main" id="{A95F68A0-B8D8-1E1E-9E0D-A6C1039FA407}"/>
              </a:ext>
            </a:extLst>
          </p:cNvPr>
          <p:cNvSpPr>
            <a:spLocks noGrp="1"/>
          </p:cNvSpPr>
          <p:nvPr>
            <p:ph type="title" idx="4294967295"/>
          </p:nvPr>
        </p:nvSpPr>
        <p:spPr>
          <a:xfrm>
            <a:off x="673331" y="335734"/>
            <a:ext cx="7509732" cy="423714"/>
          </a:xfrm>
        </p:spPr>
        <p:txBody>
          <a:bodyPr>
            <a:normAutofit/>
          </a:bodyPr>
          <a:lstStyle/>
          <a:p>
            <a:r>
              <a:rPr lang="en-US" sz="2000" b="1" dirty="0">
                <a:solidFill>
                  <a:schemeClr val="tx1"/>
                </a:solidFill>
                <a:latin typeface="Arial" panose="020B0604020202020204" pitchFamily="34" charset="0"/>
                <a:cs typeface="Arial" panose="020B0604020202020204" pitchFamily="34" charset="0"/>
              </a:rPr>
              <a:t>Sample Use Case : Jenius Campaign Flexi Cash Usage</a:t>
            </a:r>
            <a:endParaRPr lang="en-ID" sz="2000" b="1" dirty="0">
              <a:solidFill>
                <a:schemeClr val="tx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20DB9001-F833-E897-284F-FABF33D03D04}"/>
              </a:ext>
            </a:extLst>
          </p:cNvPr>
          <p:cNvSpPr/>
          <p:nvPr/>
        </p:nvSpPr>
        <p:spPr>
          <a:xfrm>
            <a:off x="849524" y="3776472"/>
            <a:ext cx="1708619" cy="1674891"/>
          </a:xfrm>
          <a:prstGeom prst="rect">
            <a:avLst/>
          </a:prstGeom>
          <a:solidFill>
            <a:schemeClr val="accent1">
              <a:lumMod val="20000"/>
              <a:lumOff val="80000"/>
              <a:alpha val="31000"/>
            </a:schemeClr>
          </a:solidFill>
          <a:ln w="19050">
            <a:solidFill>
              <a:srgbClr val="00B050"/>
            </a:solidFill>
            <a:prstDash val="dashDot"/>
          </a:ln>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
        <p:nvSpPr>
          <p:cNvPr id="2" name="TextBox 1">
            <a:extLst>
              <a:ext uri="{FF2B5EF4-FFF2-40B4-BE49-F238E27FC236}">
                <a16:creationId xmlns:a16="http://schemas.microsoft.com/office/drawing/2014/main" id="{7CD44CCA-B2B5-6969-2B6A-B5C88CEF558D}"/>
              </a:ext>
            </a:extLst>
          </p:cNvPr>
          <p:cNvSpPr txBox="1"/>
          <p:nvPr/>
        </p:nvSpPr>
        <p:spPr>
          <a:xfrm>
            <a:off x="148499" y="1806501"/>
            <a:ext cx="458934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Business need to increase usage of flexi cash user by offering thru </a:t>
            </a:r>
            <a:r>
              <a:rPr kumimoji="0" lang="en-US" sz="1200" b="0" i="0" u="none" strike="noStrike" kern="1200" cap="none" spc="0" normalizeH="0" baseline="0" noProof="0" dirty="0" err="1">
                <a:ln>
                  <a:noFill/>
                </a:ln>
                <a:solidFill>
                  <a:srgbClr val="292929"/>
                </a:solidFill>
                <a:effectLst/>
                <a:uLnTx/>
                <a:uFillTx/>
                <a:latin typeface="Arial"/>
                <a:ea typeface="+mn-ea"/>
                <a:cs typeface="+mn-cs"/>
              </a:rPr>
              <a:t>telesales</a:t>
            </a:r>
            <a:r>
              <a:rPr kumimoji="0" lang="en-US" sz="1200" b="0" i="0" u="none" strike="noStrike" kern="1200" cap="none" spc="0" normalizeH="0" baseline="0" noProof="0" dirty="0">
                <a:ln>
                  <a:noFill/>
                </a:ln>
                <a:solidFill>
                  <a:srgbClr val="292929"/>
                </a:solidFill>
                <a:effectLst/>
                <a:uLnTx/>
                <a:uFillTx/>
                <a:latin typeface="Arial"/>
                <a:ea typeface="+mn-ea"/>
                <a:cs typeface="+mn-cs"/>
              </a:rPr>
              <a:t> channel. Due to limited resources, need </a:t>
            </a:r>
            <a:r>
              <a:rPr kumimoji="0" lang="en-US" sz="1200" b="0" i="0" u="none" strike="noStrike" kern="1200" cap="none" spc="0" normalizeH="0" baseline="0" noProof="0" dirty="0" err="1">
                <a:ln>
                  <a:noFill/>
                </a:ln>
                <a:solidFill>
                  <a:srgbClr val="292929"/>
                </a:solidFill>
                <a:effectLst/>
                <a:uLnTx/>
                <a:uFillTx/>
                <a:latin typeface="Arial"/>
                <a:ea typeface="+mn-ea"/>
                <a:cs typeface="+mn-cs"/>
              </a:rPr>
              <a:t>analyse</a:t>
            </a:r>
            <a:r>
              <a:rPr kumimoji="0" lang="en-US" sz="1200" b="0" i="0" u="none" strike="noStrike" kern="1200" cap="none" spc="0" normalizeH="0" baseline="0" noProof="0" dirty="0">
                <a:ln>
                  <a:noFill/>
                </a:ln>
                <a:solidFill>
                  <a:srgbClr val="292929"/>
                </a:solidFill>
                <a:effectLst/>
                <a:uLnTx/>
                <a:uFillTx/>
                <a:latin typeface="Arial"/>
                <a:ea typeface="+mn-ea"/>
                <a:cs typeface="+mn-cs"/>
              </a:rPr>
              <a:t> existing flexi cash customer which high probability to disburse.</a:t>
            </a:r>
          </a:p>
        </p:txBody>
      </p:sp>
      <p:sp>
        <p:nvSpPr>
          <p:cNvPr id="11" name="TextBox 10">
            <a:extLst>
              <a:ext uri="{FF2B5EF4-FFF2-40B4-BE49-F238E27FC236}">
                <a16:creationId xmlns:a16="http://schemas.microsoft.com/office/drawing/2014/main" id="{8729080D-A312-AFF7-9E58-AFFCF40D4419}"/>
              </a:ext>
            </a:extLst>
          </p:cNvPr>
          <p:cNvSpPr txBox="1"/>
          <p:nvPr/>
        </p:nvSpPr>
        <p:spPr>
          <a:xfrm>
            <a:off x="145695" y="1560939"/>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Case</a:t>
            </a:r>
          </a:p>
        </p:txBody>
      </p:sp>
      <p:sp>
        <p:nvSpPr>
          <p:cNvPr id="13" name="TextBox 12">
            <a:extLst>
              <a:ext uri="{FF2B5EF4-FFF2-40B4-BE49-F238E27FC236}">
                <a16:creationId xmlns:a16="http://schemas.microsoft.com/office/drawing/2014/main" id="{518DB7B1-DC94-6038-7241-114654249FD1}"/>
              </a:ext>
            </a:extLst>
          </p:cNvPr>
          <p:cNvSpPr txBox="1"/>
          <p:nvPr/>
        </p:nvSpPr>
        <p:spPr>
          <a:xfrm>
            <a:off x="4938121" y="1566880"/>
            <a:ext cx="38446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Outcomes</a:t>
            </a:r>
          </a:p>
        </p:txBody>
      </p:sp>
      <p:sp>
        <p:nvSpPr>
          <p:cNvPr id="14" name="TextBox 13">
            <a:extLst>
              <a:ext uri="{FF2B5EF4-FFF2-40B4-BE49-F238E27FC236}">
                <a16:creationId xmlns:a16="http://schemas.microsoft.com/office/drawing/2014/main" id="{5966DD27-F4AA-E529-DF5C-8E9A339CB19E}"/>
              </a:ext>
            </a:extLst>
          </p:cNvPr>
          <p:cNvSpPr txBox="1"/>
          <p:nvPr/>
        </p:nvSpPr>
        <p:spPr>
          <a:xfrm>
            <a:off x="4963439" y="1807975"/>
            <a:ext cx="4528271" cy="830997"/>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In </a:t>
            </a:r>
            <a:r>
              <a:rPr kumimoji="0" lang="en-US" sz="1200" b="0" i="0" u="none" strike="noStrike" kern="1200" cap="none" spc="0" normalizeH="0" baseline="0" noProof="0" dirty="0" err="1">
                <a:ln>
                  <a:noFill/>
                </a:ln>
                <a:solidFill>
                  <a:srgbClr val="292929"/>
                </a:solidFill>
                <a:effectLst/>
                <a:uLnTx/>
                <a:uFillTx/>
                <a:latin typeface="Arial"/>
                <a:ea typeface="+mn-ea"/>
                <a:cs typeface="+mn-cs"/>
              </a:rPr>
              <a:t>acutal</a:t>
            </a:r>
            <a:r>
              <a:rPr kumimoji="0" lang="en-US" sz="1200" b="0" i="0" u="none" strike="noStrike" kern="1200" cap="none" spc="0" normalizeH="0" baseline="0" noProof="0" dirty="0">
                <a:ln>
                  <a:noFill/>
                </a:ln>
                <a:solidFill>
                  <a:srgbClr val="292929"/>
                </a:solidFill>
                <a:effectLst/>
                <a:uLnTx/>
                <a:uFillTx/>
                <a:latin typeface="Arial"/>
                <a:ea typeface="+mn-ea"/>
                <a:cs typeface="+mn-cs"/>
              </a:rPr>
              <a:t> period, take up rate increase compared to model validation period to 1.3x.</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292929"/>
              </a:solidFill>
              <a:effectLst/>
              <a:uLnTx/>
              <a:uFillTx/>
              <a:latin typeface="Arial"/>
              <a:ea typeface="+mn-ea"/>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292929"/>
              </a:solidFill>
              <a:effectLst/>
              <a:uLnTx/>
              <a:uFillTx/>
              <a:latin typeface="Arial"/>
              <a:ea typeface="+mn-ea"/>
              <a:cs typeface="+mn-cs"/>
            </a:endParaRPr>
          </a:p>
        </p:txBody>
      </p:sp>
      <p:sp>
        <p:nvSpPr>
          <p:cNvPr id="18" name="TextBox 17">
            <a:extLst>
              <a:ext uri="{FF2B5EF4-FFF2-40B4-BE49-F238E27FC236}">
                <a16:creationId xmlns:a16="http://schemas.microsoft.com/office/drawing/2014/main" id="{EAE2F7C4-8D9D-E352-0B6C-BAAE875C83C9}"/>
              </a:ext>
            </a:extLst>
          </p:cNvPr>
          <p:cNvSpPr txBox="1"/>
          <p:nvPr/>
        </p:nvSpPr>
        <p:spPr>
          <a:xfrm>
            <a:off x="148499" y="896635"/>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LOB</a:t>
            </a:r>
            <a:endParaRPr kumimoji="0" lang="en-US" sz="1300" b="1" i="0" u="none" strike="noStrike" kern="1200" cap="none" spc="0" normalizeH="0" baseline="0" noProof="0" dirty="0">
              <a:ln>
                <a:noFill/>
              </a:ln>
              <a:solidFill>
                <a:srgbClr val="292929"/>
              </a:solidFill>
              <a:effectLst/>
              <a:uLnTx/>
              <a:uFillTx/>
              <a:latin typeface="Arial"/>
              <a:ea typeface="+mn-ea"/>
              <a:cs typeface="+mn-cs"/>
            </a:endParaRPr>
          </a:p>
        </p:txBody>
      </p:sp>
      <p:sp>
        <p:nvSpPr>
          <p:cNvPr id="19" name="TextBox 18">
            <a:extLst>
              <a:ext uri="{FF2B5EF4-FFF2-40B4-BE49-F238E27FC236}">
                <a16:creationId xmlns:a16="http://schemas.microsoft.com/office/drawing/2014/main" id="{733639CF-FAEF-4051-41EB-5A9F49FEF762}"/>
              </a:ext>
            </a:extLst>
          </p:cNvPr>
          <p:cNvSpPr txBox="1"/>
          <p:nvPr/>
        </p:nvSpPr>
        <p:spPr>
          <a:xfrm>
            <a:off x="211266" y="1135594"/>
            <a:ext cx="4589348" cy="276999"/>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Jenius – Flexi Cash</a:t>
            </a:r>
          </a:p>
        </p:txBody>
      </p:sp>
      <p:sp>
        <p:nvSpPr>
          <p:cNvPr id="22" name="TextBox 21">
            <a:extLst>
              <a:ext uri="{FF2B5EF4-FFF2-40B4-BE49-F238E27FC236}">
                <a16:creationId xmlns:a16="http://schemas.microsoft.com/office/drawing/2014/main" id="{7B61FFCC-636A-B729-208E-64EC2F06C5EB}"/>
              </a:ext>
            </a:extLst>
          </p:cNvPr>
          <p:cNvSpPr txBox="1"/>
          <p:nvPr/>
        </p:nvSpPr>
        <p:spPr>
          <a:xfrm>
            <a:off x="131328" y="2607804"/>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What we deliver</a:t>
            </a:r>
          </a:p>
        </p:txBody>
      </p:sp>
      <p:sp>
        <p:nvSpPr>
          <p:cNvPr id="23" name="TextBox 22">
            <a:extLst>
              <a:ext uri="{FF2B5EF4-FFF2-40B4-BE49-F238E27FC236}">
                <a16:creationId xmlns:a16="http://schemas.microsoft.com/office/drawing/2014/main" id="{D9EFE06C-5E8D-A9AB-8979-40A13190D4ED}"/>
              </a:ext>
            </a:extLst>
          </p:cNvPr>
          <p:cNvSpPr txBox="1"/>
          <p:nvPr/>
        </p:nvSpPr>
        <p:spPr>
          <a:xfrm>
            <a:off x="153589" y="2865415"/>
            <a:ext cx="45893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mn-ea"/>
                <a:cs typeface="+mn-cs"/>
              </a:rPr>
              <a:t>Propensity model to disburse to predict the likelihood of customer to disburse Flexi Cash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29"/>
                </a:solidFill>
                <a:effectLst/>
                <a:uLnTx/>
                <a:uFillTx/>
                <a:latin typeface="Arial"/>
                <a:ea typeface="Source Sans Pro Light" panose="020B0403030403020204" pitchFamily="34" charset="0"/>
                <a:cs typeface="+mn-cs"/>
              </a:rPr>
              <a:t> </a:t>
            </a:r>
          </a:p>
        </p:txBody>
      </p:sp>
      <p:sp>
        <p:nvSpPr>
          <p:cNvPr id="24" name="TextBox 23">
            <a:extLst>
              <a:ext uri="{FF2B5EF4-FFF2-40B4-BE49-F238E27FC236}">
                <a16:creationId xmlns:a16="http://schemas.microsoft.com/office/drawing/2014/main" id="{8DEE190B-5C0E-4629-E888-5197D80CCD94}"/>
              </a:ext>
            </a:extLst>
          </p:cNvPr>
          <p:cNvSpPr txBox="1"/>
          <p:nvPr/>
        </p:nvSpPr>
        <p:spPr>
          <a:xfrm>
            <a:off x="4953000" y="928950"/>
            <a:ext cx="22019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92929"/>
                </a:solidFill>
                <a:effectLst/>
                <a:uLnTx/>
                <a:uFillTx/>
                <a:latin typeface="Arial"/>
                <a:ea typeface="+mn-ea"/>
                <a:cs typeface="+mn-cs"/>
              </a:rPr>
              <a:t>Business Action</a:t>
            </a:r>
          </a:p>
        </p:txBody>
      </p:sp>
      <p:sp>
        <p:nvSpPr>
          <p:cNvPr id="25" name="TextBox 24">
            <a:extLst>
              <a:ext uri="{FF2B5EF4-FFF2-40B4-BE49-F238E27FC236}">
                <a16:creationId xmlns:a16="http://schemas.microsoft.com/office/drawing/2014/main" id="{AE60C694-AD0A-1922-D5C7-B858823AD2FD}"/>
              </a:ext>
            </a:extLst>
          </p:cNvPr>
          <p:cNvSpPr txBox="1"/>
          <p:nvPr/>
        </p:nvSpPr>
        <p:spPr>
          <a:xfrm>
            <a:off x="4930193" y="1150537"/>
            <a:ext cx="4528271" cy="292388"/>
          </a:xfrm>
          <a:prstGeom prst="rect">
            <a:avLst/>
          </a:prstGeom>
          <a:noFill/>
        </p:spPr>
        <p:txBody>
          <a:bodyPr wrap="square" rtlCol="0">
            <a:spAutoFit/>
          </a:bodyPr>
          <a:lstStyle/>
          <a:p>
            <a:pPr marL="0" marR="0" lvl="0" indent="0" algn="just" defTabSz="742950"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a:ea typeface="+mn-ea"/>
                <a:cs typeface="+mn-cs"/>
              </a:rPr>
              <a:t>Model use for leads prioritization (decile 1-5)</a:t>
            </a:r>
          </a:p>
        </p:txBody>
      </p:sp>
      <p:cxnSp>
        <p:nvCxnSpPr>
          <p:cNvPr id="8" name="Straight Connector 7">
            <a:extLst>
              <a:ext uri="{FF2B5EF4-FFF2-40B4-BE49-F238E27FC236}">
                <a16:creationId xmlns:a16="http://schemas.microsoft.com/office/drawing/2014/main" id="{1A86424C-6D2D-0BF8-5377-B4F044EEA519}"/>
              </a:ext>
            </a:extLst>
          </p:cNvPr>
          <p:cNvCxnSpPr/>
          <p:nvPr/>
        </p:nvCxnSpPr>
        <p:spPr bwMode="auto">
          <a:xfrm>
            <a:off x="786384" y="4641082"/>
            <a:ext cx="3971680" cy="0"/>
          </a:xfrm>
          <a:prstGeom prst="line">
            <a:avLst/>
          </a:prstGeom>
          <a:solidFill>
            <a:schemeClr val="bg1"/>
          </a:solidFill>
          <a:ln w="1905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94C7B29C-A425-F09D-8F3F-C4EC82CA7813}"/>
              </a:ext>
            </a:extLst>
          </p:cNvPr>
          <p:cNvSpPr txBox="1"/>
          <p:nvPr/>
        </p:nvSpPr>
        <p:spPr>
          <a:xfrm>
            <a:off x="3561438" y="4613917"/>
            <a:ext cx="1358064" cy="261610"/>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total </a:t>
            </a:r>
            <a:r>
              <a:rPr kumimoji="0" lang="en-US" sz="1100" b="0" i="0" u="none" strike="noStrike" kern="1200" cap="none" spc="0" normalizeH="0" baseline="0" noProof="0" dirty="0" err="1">
                <a:ln>
                  <a:noFill/>
                </a:ln>
                <a:solidFill>
                  <a:srgbClr val="292929"/>
                </a:solidFill>
                <a:effectLst/>
                <a:uLnTx/>
                <a:uFillTx/>
                <a:latin typeface="Arial" pitchFamily="34" charset="0"/>
                <a:ea typeface="+mn-ea"/>
                <a:cs typeface="Arial" pitchFamily="34" charset="0"/>
              </a:rPr>
              <a:t>takeup</a:t>
            </a:r>
            <a:r>
              <a:rPr kumimoji="0" lang="en-US"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 56%</a:t>
            </a:r>
            <a:endParaRPr kumimoji="0" lang="en-ID"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26" name="TextBox 25">
            <a:extLst>
              <a:ext uri="{FF2B5EF4-FFF2-40B4-BE49-F238E27FC236}">
                <a16:creationId xmlns:a16="http://schemas.microsoft.com/office/drawing/2014/main" id="{7486DB6B-18C1-A6FE-2960-72495006E308}"/>
              </a:ext>
            </a:extLst>
          </p:cNvPr>
          <p:cNvSpPr txBox="1"/>
          <p:nvPr/>
        </p:nvSpPr>
        <p:spPr>
          <a:xfrm>
            <a:off x="7151913" y="4156204"/>
            <a:ext cx="787395" cy="261610"/>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uplift 1.3x</a:t>
            </a:r>
            <a:endParaRPr kumimoji="0" lang="en-ID"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27" name="TextBox 26">
            <a:extLst>
              <a:ext uri="{FF2B5EF4-FFF2-40B4-BE49-F238E27FC236}">
                <a16:creationId xmlns:a16="http://schemas.microsoft.com/office/drawing/2014/main" id="{C37166CC-36C9-5BFB-61A3-B017739C459E}"/>
              </a:ext>
            </a:extLst>
          </p:cNvPr>
          <p:cNvSpPr txBox="1"/>
          <p:nvPr/>
        </p:nvSpPr>
        <p:spPr>
          <a:xfrm>
            <a:off x="2602069" y="4019234"/>
            <a:ext cx="1274708"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rPr>
              <a:t>Priority decile 1-5</a:t>
            </a:r>
            <a:endParaRPr kumimoji="0" lang="en-ID" sz="1100" b="0" i="0" u="none" strike="noStrike" kern="1200" cap="none" spc="0" normalizeH="0" baseline="0" noProof="0" dirty="0">
              <a:ln>
                <a:noFill/>
              </a:ln>
              <a:solidFill>
                <a:srgbClr val="292929"/>
              </a:solidFill>
              <a:effectLst/>
              <a:uLnTx/>
              <a:uFillTx/>
              <a:latin typeface="Arial" pitchFamily="34" charset="0"/>
              <a:ea typeface="+mn-ea"/>
              <a:cs typeface="Arial" pitchFamily="34" charset="0"/>
            </a:endParaRPr>
          </a:p>
        </p:txBody>
      </p:sp>
      <p:sp>
        <p:nvSpPr>
          <p:cNvPr id="28" name="Footer Placeholder 1">
            <a:extLst>
              <a:ext uri="{FF2B5EF4-FFF2-40B4-BE49-F238E27FC236}">
                <a16:creationId xmlns:a16="http://schemas.microsoft.com/office/drawing/2014/main" id="{11262094-69A5-AA6E-B842-216FDE577369}"/>
              </a:ext>
            </a:extLst>
          </p:cNvPr>
          <p:cNvSpPr txBox="1">
            <a:spLocks/>
          </p:cNvSpPr>
          <p:nvPr/>
        </p:nvSpPr>
        <p:spPr>
          <a:xfrm>
            <a:off x="2660904" y="6610882"/>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tint val="75000"/>
                  </a:prstClr>
                </a:solidFill>
                <a:effectLst/>
                <a:uLnTx/>
                <a:uFillTx/>
                <a:latin typeface="Calibri"/>
                <a:ea typeface="+mn-ea"/>
                <a:cs typeface="+mn-cs"/>
              </a:rPr>
              <a:t>For Internal Use Only - Confidential</a:t>
            </a:r>
          </a:p>
        </p:txBody>
      </p:sp>
      <p:sp>
        <p:nvSpPr>
          <p:cNvPr id="9" name="Arrow: Down 8">
            <a:extLst>
              <a:ext uri="{FF2B5EF4-FFF2-40B4-BE49-F238E27FC236}">
                <a16:creationId xmlns:a16="http://schemas.microsoft.com/office/drawing/2014/main" id="{6867EE91-D839-26AD-B4E3-E723D35EF552}"/>
              </a:ext>
            </a:extLst>
          </p:cNvPr>
          <p:cNvSpPr/>
          <p:nvPr/>
        </p:nvSpPr>
        <p:spPr>
          <a:xfrm rot="10800000">
            <a:off x="7826829" y="4065992"/>
            <a:ext cx="356234" cy="449440"/>
          </a:xfrm>
          <a:prstGeom prst="downArrow">
            <a:avLst/>
          </a:prstGeom>
          <a:solidFill>
            <a:schemeClr val="accent1">
              <a:lumMod val="60000"/>
              <a:lumOff val="40000"/>
            </a:schemeClr>
          </a:solidFill>
        </p:spPr>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292929"/>
              </a:solidFill>
              <a:effectLst/>
              <a:uLnTx/>
              <a:uFillTx/>
              <a:latin typeface="Arial"/>
              <a:ea typeface="+mn-ea"/>
              <a:cs typeface="+mn-cs"/>
            </a:endParaRPr>
          </a:p>
        </p:txBody>
      </p:sp>
    </p:spTree>
    <p:extLst>
      <p:ext uri="{BB962C8B-B14F-4D97-AF65-F5344CB8AC3E}">
        <p14:creationId xmlns:p14="http://schemas.microsoft.com/office/powerpoint/2010/main" val="9607946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101117勉強会">
  <a:themeElements>
    <a:clrScheme name="20101117勉強会 1">
      <a:dk1>
        <a:srgbClr val="292929"/>
      </a:dk1>
      <a:lt1>
        <a:srgbClr val="FFFFFF"/>
      </a:lt1>
      <a:dk2>
        <a:srgbClr val="003C2C"/>
      </a:dk2>
      <a:lt2>
        <a:srgbClr val="808080"/>
      </a:lt2>
      <a:accent1>
        <a:srgbClr val="A8D435"/>
      </a:accent1>
      <a:accent2>
        <a:srgbClr val="EAFF7F"/>
      </a:accent2>
      <a:accent3>
        <a:srgbClr val="FFFFFF"/>
      </a:accent3>
      <a:accent4>
        <a:srgbClr val="212121"/>
      </a:accent4>
      <a:accent5>
        <a:srgbClr val="D1E6AE"/>
      </a:accent5>
      <a:accent6>
        <a:srgbClr val="D4E772"/>
      </a:accent6>
      <a:hlink>
        <a:srgbClr val="6666FF"/>
      </a:hlink>
      <a:folHlink>
        <a:srgbClr val="99CC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60000"/>
            <a:lumOff val="40000"/>
          </a:schemeClr>
        </a:solidFill>
      </a:spPr>
      <a:bodyPr rtlCol="0" anchor="ctr">
        <a:noAutofit/>
      </a:bodyPr>
      <a:lstStyle>
        <a:defPPr algn="ctr">
          <a:defRPr sz="1800" dirty="0" smtClean="0">
            <a:latin typeface="+mn-lt"/>
          </a:defRPr>
        </a:defPPr>
      </a:lstStyle>
    </a:spDef>
    <a:lnDef>
      <a:spPr bwMode="auto">
        <a:xfrm>
          <a:off x="0" y="0"/>
          <a:ext cx="1" cy="1"/>
        </a:xfrm>
        <a:custGeom>
          <a:avLst/>
          <a:gdLst/>
          <a:ahLst/>
          <a:cxnLst/>
          <a:rect l="0" t="0" r="0" b="0"/>
          <a:pathLst/>
        </a:cu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400" b="0" i="0" u="none" strike="noStrike" cap="none" normalizeH="0" baseline="0" smtClean="0">
            <a:ln>
              <a:noFill/>
            </a:ln>
            <a:solidFill>
              <a:schemeClr val="tx1"/>
            </a:solidFill>
            <a:effectLst/>
            <a:latin typeface="Lucida Sans" pitchFamily="34" charset="0"/>
            <a:ea typeface="ＭＳ Ｐゴシック" pitchFamily="50" charset="-128"/>
          </a:defRPr>
        </a:defPPr>
      </a:lstStyle>
    </a:lnDef>
    <a:txDef>
      <a:spPr>
        <a:noFill/>
      </a:spPr>
      <a:bodyPr wrap="square" rtlCol="0" anchor="ctr">
        <a:spAutoFit/>
      </a:bodyPr>
      <a:lstStyle>
        <a:defPPr>
          <a:defRPr sz="1200" dirty="0">
            <a:latin typeface="Arial" pitchFamily="34" charset="0"/>
            <a:cs typeface="Arial" pitchFamily="34" charset="0"/>
          </a:defRPr>
        </a:defPPr>
      </a:lstStyle>
    </a:txDef>
  </a:objectDefaults>
  <a:extraClrSchemeLst>
    <a:extraClrScheme>
      <a:clrScheme name="20101117勉強会 1">
        <a:dk1>
          <a:srgbClr val="292929"/>
        </a:dk1>
        <a:lt1>
          <a:srgbClr val="FFFFFF"/>
        </a:lt1>
        <a:dk2>
          <a:srgbClr val="003C2C"/>
        </a:dk2>
        <a:lt2>
          <a:srgbClr val="808080"/>
        </a:lt2>
        <a:accent1>
          <a:srgbClr val="A8D435"/>
        </a:accent1>
        <a:accent2>
          <a:srgbClr val="EAFF7F"/>
        </a:accent2>
        <a:accent3>
          <a:srgbClr val="FFFFFF"/>
        </a:accent3>
        <a:accent4>
          <a:srgbClr val="212121"/>
        </a:accent4>
        <a:accent5>
          <a:srgbClr val="D1E6AE"/>
        </a:accent5>
        <a:accent6>
          <a:srgbClr val="D4E772"/>
        </a:accent6>
        <a:hlink>
          <a:srgbClr val="6666FF"/>
        </a:hlink>
        <a:folHlink>
          <a:srgbClr val="99CC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20101117勉強会">
  <a:themeElements>
    <a:clrScheme name="20101117勉強会 1">
      <a:dk1>
        <a:srgbClr val="292929"/>
      </a:dk1>
      <a:lt1>
        <a:srgbClr val="FFFFFF"/>
      </a:lt1>
      <a:dk2>
        <a:srgbClr val="003C2C"/>
      </a:dk2>
      <a:lt2>
        <a:srgbClr val="808080"/>
      </a:lt2>
      <a:accent1>
        <a:srgbClr val="A8D435"/>
      </a:accent1>
      <a:accent2>
        <a:srgbClr val="EAFF7F"/>
      </a:accent2>
      <a:accent3>
        <a:srgbClr val="FFFFFF"/>
      </a:accent3>
      <a:accent4>
        <a:srgbClr val="212121"/>
      </a:accent4>
      <a:accent5>
        <a:srgbClr val="D1E6AE"/>
      </a:accent5>
      <a:accent6>
        <a:srgbClr val="D4E772"/>
      </a:accent6>
      <a:hlink>
        <a:srgbClr val="6666FF"/>
      </a:hlink>
      <a:folHlink>
        <a:srgbClr val="99CC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60000"/>
            <a:lumOff val="40000"/>
          </a:schemeClr>
        </a:solidFill>
      </a:spPr>
      <a:bodyPr rtlCol="0" anchor="ctr">
        <a:noAutofit/>
      </a:bodyPr>
      <a:lstStyle>
        <a:defPPr algn="ctr">
          <a:defRPr sz="1800" dirty="0" smtClean="0">
            <a:latin typeface="+mn-lt"/>
          </a:defRPr>
        </a:defPPr>
      </a:lstStyle>
    </a:spDef>
    <a:lnDef>
      <a:spPr bwMode="auto">
        <a:xfrm>
          <a:off x="0" y="0"/>
          <a:ext cx="1" cy="1"/>
        </a:xfrm>
        <a:custGeom>
          <a:avLst/>
          <a:gdLst/>
          <a:ahLst/>
          <a:cxnLst/>
          <a:rect l="0" t="0" r="0" b="0"/>
          <a:pathLst/>
        </a:custGeom>
        <a:solidFill>
          <a:schemeClr val="bg1"/>
        </a:solidFill>
        <a:ln w="12700"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400" b="0" i="0" u="none" strike="noStrike" cap="none" normalizeH="0" baseline="0" smtClean="0">
            <a:ln>
              <a:noFill/>
            </a:ln>
            <a:solidFill>
              <a:schemeClr val="tx1"/>
            </a:solidFill>
            <a:effectLst/>
            <a:latin typeface="Lucida Sans" pitchFamily="34" charset="0"/>
            <a:ea typeface="ＭＳ Ｐゴシック" pitchFamily="50" charset="-128"/>
          </a:defRPr>
        </a:defPPr>
      </a:lstStyle>
    </a:lnDef>
    <a:txDef>
      <a:spPr>
        <a:noFill/>
      </a:spPr>
      <a:bodyPr wrap="square" rtlCol="0" anchor="ctr">
        <a:spAutoFit/>
      </a:bodyPr>
      <a:lstStyle>
        <a:defPPr>
          <a:defRPr sz="1200" dirty="0">
            <a:latin typeface="Arial" pitchFamily="34" charset="0"/>
            <a:cs typeface="Arial" pitchFamily="34" charset="0"/>
          </a:defRPr>
        </a:defPPr>
      </a:lstStyle>
    </a:txDef>
  </a:objectDefaults>
  <a:extraClrSchemeLst>
    <a:extraClrScheme>
      <a:clrScheme name="20101117勉強会 1">
        <a:dk1>
          <a:srgbClr val="292929"/>
        </a:dk1>
        <a:lt1>
          <a:srgbClr val="FFFFFF"/>
        </a:lt1>
        <a:dk2>
          <a:srgbClr val="003C2C"/>
        </a:dk2>
        <a:lt2>
          <a:srgbClr val="808080"/>
        </a:lt2>
        <a:accent1>
          <a:srgbClr val="A8D435"/>
        </a:accent1>
        <a:accent2>
          <a:srgbClr val="EAFF7F"/>
        </a:accent2>
        <a:accent3>
          <a:srgbClr val="FFFFFF"/>
        </a:accent3>
        <a:accent4>
          <a:srgbClr val="212121"/>
        </a:accent4>
        <a:accent5>
          <a:srgbClr val="D1E6AE"/>
        </a:accent5>
        <a:accent6>
          <a:srgbClr val="D4E772"/>
        </a:accent6>
        <a:hlink>
          <a:srgbClr val="6666FF"/>
        </a:hlink>
        <a:folHlink>
          <a:srgbClr val="99CC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19715</TotalTime>
  <Words>2523</Words>
  <Application>Microsoft Office PowerPoint</Application>
  <PresentationFormat>A4 Paper (210x297 mm)</PresentationFormat>
  <Paragraphs>404</Paragraphs>
  <Slides>17</Slides>
  <Notes>8</Notes>
  <HiddenSlides>5</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2</vt:i4>
      </vt:variant>
      <vt:variant>
        <vt:lpstr>Slide Titles</vt:lpstr>
      </vt:variant>
      <vt:variant>
        <vt:i4>17</vt:i4>
      </vt:variant>
    </vt:vector>
  </HeadingPairs>
  <TitlesOfParts>
    <vt:vector size="28" baseType="lpstr">
      <vt:lpstr>ＭＳ Ｐゴシック</vt:lpstr>
      <vt:lpstr>Aptos Narrow</vt:lpstr>
      <vt:lpstr>Arial</vt:lpstr>
      <vt:lpstr>Calibri</vt:lpstr>
      <vt:lpstr>Helvetica Neue LT Std 55 Roman</vt:lpstr>
      <vt:lpstr>Lucida Sans</vt:lpstr>
      <vt:lpstr>Wingdings</vt:lpstr>
      <vt:lpstr>20101117勉強会</vt:lpstr>
      <vt:lpstr>1_20101117勉強会</vt:lpstr>
      <vt:lpstr>think-cell Slide</vt:lpstr>
      <vt:lpstr>Microsoft Excel Worksheet</vt:lpstr>
      <vt:lpstr>PowerPoint Presentation</vt:lpstr>
      <vt:lpstr>Data analysis tool: Python/R</vt:lpstr>
      <vt:lpstr>List of Machine Learning Models </vt:lpstr>
      <vt:lpstr>List of Machine Learning Models </vt:lpstr>
      <vt:lpstr>List of Machine Learning Models </vt:lpstr>
      <vt:lpstr>Use Case : Chatbot Intent Prediction Phase 1</vt:lpstr>
      <vt:lpstr>Sample Use Case : Propensity New Loan Pension</vt:lpstr>
      <vt:lpstr>Sample Use Case : Jenius Campaign Credit Card Offer</vt:lpstr>
      <vt:lpstr>Sample Use Case : Jenius Campaign Flexi Cash Usage</vt:lpstr>
      <vt:lpstr>Use Case : Propensity Take Over Loan Pension</vt:lpstr>
      <vt:lpstr>Sample Use Case : FC Model to Apply</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Microsoft Office User</dc:creator>
  <cp:lastModifiedBy>ALVIN ARIANTO PRADIPTA</cp:lastModifiedBy>
  <cp:revision>67</cp:revision>
  <dcterms:created xsi:type="dcterms:W3CDTF">2019-02-07T04:50:32Z</dcterms:created>
  <dcterms:modified xsi:type="dcterms:W3CDTF">2024-06-03T03:06:33Z</dcterms:modified>
</cp:coreProperties>
</file>